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331" r:id="rId2"/>
    <p:sldId id="332" r:id="rId3"/>
    <p:sldId id="333" r:id="rId4"/>
    <p:sldId id="334" r:id="rId5"/>
    <p:sldId id="335" r:id="rId6"/>
    <p:sldId id="338" r:id="rId7"/>
    <p:sldId id="341" r:id="rId8"/>
    <p:sldId id="336" r:id="rId9"/>
    <p:sldId id="337" r:id="rId10"/>
    <p:sldId id="342" r:id="rId11"/>
    <p:sldId id="343" r:id="rId12"/>
    <p:sldId id="344" r:id="rId13"/>
    <p:sldId id="345" r:id="rId14"/>
    <p:sldId id="346" r:id="rId15"/>
    <p:sldId id="348" r:id="rId16"/>
    <p:sldId id="347" r:id="rId17"/>
    <p:sldId id="349" r:id="rId18"/>
    <p:sldId id="35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72"/>
    <p:restoredTop sz="86395"/>
  </p:normalViewPr>
  <p:slideViewPr>
    <p:cSldViewPr snapToGrid="0" snapToObjects="1">
      <p:cViewPr varScale="1">
        <p:scale>
          <a:sx n="108" d="100"/>
          <a:sy n="108" d="100"/>
        </p:scale>
        <p:origin x="208" y="528"/>
      </p:cViewPr>
      <p:guideLst/>
    </p:cSldViewPr>
  </p:slideViewPr>
  <p:outlineViewPr>
    <p:cViewPr>
      <p:scale>
        <a:sx n="33" d="100"/>
        <a:sy n="33" d="100"/>
      </p:scale>
      <p:origin x="0" y="-23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89807-7703-3F48-B42B-E830CD641628}" type="datetimeFigureOut">
              <a:rPr lang="en-US" smtClean="0"/>
              <a:t>9/24/20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02057-DADE-734E-9F23-18FFD298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F46E-66F6-7649-8ECF-FF50EBA5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8AC57-7D2D-A34C-9D93-595933C1D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A226-970C-964A-BC42-9492182F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8B0D9-F31C-4D45-A617-AC67B30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818EF-D205-7840-AA0E-CD74098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729E-C9E7-C24F-944D-6E082B59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E40-7466-D648-817E-BDD643F62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6A2A6-8ACE-2B4E-9D5B-00C796FC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5AD-D79F-0448-828B-E51D60E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A1D5-51F4-4D4C-92AE-B5BE5ADE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E4FDE-4ABD-7D41-876F-C5B9C1165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CE490-4F16-164A-B9B7-AE63676BE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9B758-48F3-F645-AECF-7251EF6F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CEE38-14DD-7A46-89FE-3CBB1C58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EDB12-F3B2-A141-A069-E670FB4A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51FD3-FDED-AE4C-8F5D-6AAEEF42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D00C-F123-B745-826D-8B93FD9A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8B241-2927-F04F-AB63-DFECC69D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A97D-ED9D-294C-A23A-F958C89E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1ECC1-28EC-BB41-9C5C-F3DB552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A09E-C253-2449-9214-AC2B0049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981-8749-464F-8DDF-0451CE236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C548D-A1AD-4D42-8DC5-860E197F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073C-2B7B-5746-8A71-F58CBE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C6F15-C0F1-C04B-A2B4-D04A01E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80990-3B78-A543-A3B1-D4B2A2D1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6AB7-FED4-EF4F-BF53-DE417ECA3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700C-40A4-5347-8299-FAA9FB1D4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B3D02-5B05-1C40-9DB8-967C80DA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DA914-20C4-0A42-A5AC-95859CCE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F65F5-8014-E947-9688-0B1CDB3E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CD07-7F21-B444-8E42-040E83861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5E846-BE9D-D44C-BD33-FCBEB535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6AD37-171C-3944-89EB-44941F6A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4B0F-79E2-EB4B-9664-D2B74CEE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B647-3826-4743-AC93-150946F9E9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260E1A-DCB9-EF4E-ACB1-A88C1675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6EA28-BC92-C547-882F-48AF1786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02EC8D-2AAC-204D-A8F4-B48C26104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06B1-35CC-1A43-A065-30B87AB2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9FAB9-B17B-4D45-862C-03F0FB3F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7793C-EEFF-5840-8A76-2717150B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440FC-0759-E64E-8847-185D5EA8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7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211DA-DF5F-8A44-AE63-916DB20E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FD463-BD65-9D42-AD07-A2EE8CA8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41424-25D2-9345-9A8A-0AA5A8BC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AE64-FE51-FB4D-9539-6384D33D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090DD-9D13-BF49-9111-E4668AC68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A114E-5A5C-B644-90CE-A79068D6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8CF2A-E842-BD4C-A33D-0574E89B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47EC-61C8-A745-B1ED-49C387F9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E6F67-D011-1A4E-B283-495741BB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97D-D552-B844-8914-2633E586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5351C-3813-004C-B01E-726DA84A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C76D0-F554-CE4A-B3AD-BBDC03D4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779A2-C9A9-1147-8A1F-DD89C65A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53E2-E9CE-354C-B64F-69DA3FFC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46ECD-F442-8F46-8B27-72A4C92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4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E5AC7-FDA7-9445-9AE0-72524FD4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F0DA2-9B70-3F4C-8648-C58A17A9F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813F-B209-A64C-9161-1E4540DF5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66415-56D9-3945-98E9-B987A8C35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A5B7-C069-5245-BA9A-DFB8B25BC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.png"/><Relationship Id="rId5" Type="http://schemas.openxmlformats.org/officeDocument/2006/relationships/image" Target="../media/image10.png"/><Relationship Id="rId10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E4D613-1033-F04B-A179-B72A32AA804C}"/>
              </a:ext>
            </a:extLst>
          </p:cNvPr>
          <p:cNvSpPr txBox="1"/>
          <p:nvPr/>
        </p:nvSpPr>
        <p:spPr>
          <a:xfrm>
            <a:off x="190005" y="1587143"/>
            <a:ext cx="8149323" cy="89255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A.</a:t>
            </a:r>
          </a:p>
          <a:p>
            <a:endParaRPr lang="en-US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0D35F2-E05B-414D-8A3C-0C372E3013FE}"/>
              </a:ext>
            </a:extLst>
          </p:cNvPr>
          <p:cNvSpPr txBox="1"/>
          <p:nvPr/>
        </p:nvSpPr>
        <p:spPr>
          <a:xfrm>
            <a:off x="54935" y="66417"/>
            <a:ext cx="12082130" cy="1323439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Do now: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/>
              <a:t>Check the time signature at the beginning and then write out the </a:t>
            </a:r>
            <a:r>
              <a:rPr lang="en-US" sz="2400" b="1" dirty="0">
                <a:solidFill>
                  <a:srgbClr val="0070C0"/>
                </a:solidFill>
              </a:rPr>
              <a:t>‘rhythm drink words’</a:t>
            </a:r>
            <a:r>
              <a:rPr lang="en-US" sz="2400" b="1" dirty="0"/>
              <a:t> for each rhythm, inserting a </a:t>
            </a:r>
            <a:r>
              <a:rPr lang="en-US" sz="2400" b="1" dirty="0">
                <a:solidFill>
                  <a:srgbClr val="0070C0"/>
                </a:solidFill>
              </a:rPr>
              <a:t>forward slash</a:t>
            </a:r>
            <a:r>
              <a:rPr lang="en-US" sz="2400" b="1" dirty="0"/>
              <a:t> (</a:t>
            </a:r>
            <a:r>
              <a:rPr lang="en-US" sz="2400" b="1" dirty="0">
                <a:solidFill>
                  <a:srgbClr val="0070C0"/>
                </a:solidFill>
              </a:rPr>
              <a:t>/</a:t>
            </a:r>
            <a:r>
              <a:rPr lang="en-US" sz="2400" b="1" dirty="0"/>
              <a:t>) at the end of each bar.</a:t>
            </a:r>
            <a:endParaRPr lang="en-US" sz="2400" dirty="0"/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4BD352D4-6E5D-FD49-B754-D023FB8C1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659" y="1805869"/>
            <a:ext cx="247133" cy="472585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7502B10-0E85-F547-B224-80AD6260F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919" y="1769293"/>
            <a:ext cx="602968" cy="530508"/>
          </a:xfrm>
          <a:prstGeom prst="rect">
            <a:avLst/>
          </a:prstGeom>
        </p:spPr>
      </p:pic>
      <p:pic>
        <p:nvPicPr>
          <p:cNvPr id="7" name="Picture 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F5B79B9-712B-6B43-A52B-DB00B5F47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423" y="1805869"/>
            <a:ext cx="737662" cy="483495"/>
          </a:xfrm>
          <a:prstGeom prst="rect">
            <a:avLst/>
          </a:prstGeom>
        </p:spPr>
      </p:pic>
      <p:pic>
        <p:nvPicPr>
          <p:cNvPr id="9" name="Picture 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FB293BE5-6465-A04A-936A-3BAE56A3E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2671" y="1805869"/>
            <a:ext cx="737662" cy="4834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0C03F0-5A20-7243-A415-384F889008C2}"/>
              </a:ext>
            </a:extLst>
          </p:cNvPr>
          <p:cNvSpPr txBox="1"/>
          <p:nvPr/>
        </p:nvSpPr>
        <p:spPr>
          <a:xfrm>
            <a:off x="190004" y="2668477"/>
            <a:ext cx="11285716" cy="89255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B.</a:t>
            </a:r>
          </a:p>
          <a:p>
            <a:endParaRPr lang="en-US" sz="2800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442E6E4-9F45-7742-AEDB-8DB59FCEE7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3719222" y="1847606"/>
            <a:ext cx="290975" cy="473252"/>
          </a:xfrm>
          <a:prstGeom prst="rect">
            <a:avLst/>
          </a:prstGeom>
        </p:spPr>
      </p:pic>
      <p:pic>
        <p:nvPicPr>
          <p:cNvPr id="36" name="Picture 35" descr="A picture containing table&#10;&#10;Description automatically generated">
            <a:extLst>
              <a:ext uri="{FF2B5EF4-FFF2-40B4-BE49-F238E27FC236}">
                <a16:creationId xmlns:a16="http://schemas.microsoft.com/office/drawing/2014/main" id="{F83E390D-9820-2D4C-AA08-994756EE73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4187887" y="1805869"/>
            <a:ext cx="602968" cy="50728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CFF41D6-9A9B-0345-BA9C-E2CCFBC12682}"/>
              </a:ext>
            </a:extLst>
          </p:cNvPr>
          <p:cNvSpPr txBox="1"/>
          <p:nvPr/>
        </p:nvSpPr>
        <p:spPr>
          <a:xfrm>
            <a:off x="597488" y="1759732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20B034-ABCD-F74A-B579-1FEFF1158305}"/>
              </a:ext>
            </a:extLst>
          </p:cNvPr>
          <p:cNvSpPr txBox="1"/>
          <p:nvPr/>
        </p:nvSpPr>
        <p:spPr>
          <a:xfrm>
            <a:off x="583277" y="2037237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4</a:t>
            </a:r>
          </a:p>
        </p:txBody>
      </p:sp>
      <p:pic>
        <p:nvPicPr>
          <p:cNvPr id="48" name="Picture 47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44B7E30-5CEB-804A-B41C-94C8D4CD41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2205" y="1769293"/>
            <a:ext cx="622779" cy="53503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60CD85B-F258-6949-9176-82B22B8157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5657787" y="1856115"/>
            <a:ext cx="290975" cy="473252"/>
          </a:xfrm>
          <a:prstGeom prst="rect">
            <a:avLst/>
          </a:prstGeom>
        </p:spPr>
      </p:pic>
      <p:pic>
        <p:nvPicPr>
          <p:cNvPr id="50" name="Picture 49" descr="A close up of a device&#10;&#10;Description automatically generated">
            <a:extLst>
              <a:ext uri="{FF2B5EF4-FFF2-40B4-BE49-F238E27FC236}">
                <a16:creationId xmlns:a16="http://schemas.microsoft.com/office/drawing/2014/main" id="{268D0237-38E7-984C-88E3-10206115D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421" y="1805869"/>
            <a:ext cx="247133" cy="472585"/>
          </a:xfrm>
          <a:prstGeom prst="rect">
            <a:avLst/>
          </a:prstGeom>
        </p:spPr>
      </p:pic>
      <p:pic>
        <p:nvPicPr>
          <p:cNvPr id="51" name="Picture 5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D3EA6F3F-9EF2-D542-863B-D2FEA40C30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373" y="1805869"/>
            <a:ext cx="737662" cy="483495"/>
          </a:xfrm>
          <a:prstGeom prst="rect">
            <a:avLst/>
          </a:prstGeom>
        </p:spPr>
      </p:pic>
      <p:pic>
        <p:nvPicPr>
          <p:cNvPr id="52" name="Picture 5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1A05BE7-ED10-484F-9E32-4D2D2D7BB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228" y="1769293"/>
            <a:ext cx="602968" cy="530508"/>
          </a:xfrm>
          <a:prstGeom prst="rect">
            <a:avLst/>
          </a:prstGeom>
        </p:spPr>
      </p:pic>
      <p:pic>
        <p:nvPicPr>
          <p:cNvPr id="53" name="Picture 52" descr="A close up of a device&#10;&#10;Description automatically generated">
            <a:extLst>
              <a:ext uri="{FF2B5EF4-FFF2-40B4-BE49-F238E27FC236}">
                <a16:creationId xmlns:a16="http://schemas.microsoft.com/office/drawing/2014/main" id="{A6543388-7100-7344-A61A-FA1EE754A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6254" y="1824157"/>
            <a:ext cx="247133" cy="472585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C00363BD-73AE-9044-B698-8D70B121BD22}"/>
              </a:ext>
            </a:extLst>
          </p:cNvPr>
          <p:cNvSpPr txBox="1"/>
          <p:nvPr/>
        </p:nvSpPr>
        <p:spPr>
          <a:xfrm>
            <a:off x="772426" y="5117973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447467-F1DF-3345-ACE3-B4635464D14A}"/>
              </a:ext>
            </a:extLst>
          </p:cNvPr>
          <p:cNvSpPr txBox="1"/>
          <p:nvPr/>
        </p:nvSpPr>
        <p:spPr>
          <a:xfrm>
            <a:off x="767359" y="5395478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4</a:t>
            </a:r>
          </a:p>
        </p:txBody>
      </p:sp>
      <p:pic>
        <p:nvPicPr>
          <p:cNvPr id="56" name="Picture 5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1DA7B16-E231-AC40-B7A3-CA2E19EEF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86" y="2855124"/>
            <a:ext cx="737662" cy="483495"/>
          </a:xfrm>
          <a:prstGeom prst="rect">
            <a:avLst/>
          </a:prstGeom>
        </p:spPr>
      </p:pic>
      <p:pic>
        <p:nvPicPr>
          <p:cNvPr id="57" name="Picture 5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21B6DF4C-57EF-9346-A1F5-44CE08A81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2021" y="2836663"/>
            <a:ext cx="602968" cy="53050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1A32B13-D10E-7542-8D92-20D8893F8D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2365000" y="2869296"/>
            <a:ext cx="290975" cy="473252"/>
          </a:xfrm>
          <a:prstGeom prst="rect">
            <a:avLst/>
          </a:prstGeom>
        </p:spPr>
      </p:pic>
      <p:pic>
        <p:nvPicPr>
          <p:cNvPr id="59" name="Picture 58" descr="A picture containing table&#10;&#10;Description automatically generated">
            <a:extLst>
              <a:ext uri="{FF2B5EF4-FFF2-40B4-BE49-F238E27FC236}">
                <a16:creationId xmlns:a16="http://schemas.microsoft.com/office/drawing/2014/main" id="{C61A3AB1-6DA3-7543-BBB2-13DC446A36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693435" y="2855124"/>
            <a:ext cx="602968" cy="507281"/>
          </a:xfrm>
          <a:prstGeom prst="rect">
            <a:avLst/>
          </a:prstGeom>
        </p:spPr>
      </p:pic>
      <p:pic>
        <p:nvPicPr>
          <p:cNvPr id="60" name="Picture 5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E89B2B47-88F7-CD4D-B1E4-82A1F59A5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8175" y="2864174"/>
            <a:ext cx="737662" cy="483495"/>
          </a:xfrm>
          <a:prstGeom prst="rect">
            <a:avLst/>
          </a:prstGeom>
        </p:spPr>
      </p:pic>
      <p:pic>
        <p:nvPicPr>
          <p:cNvPr id="61" name="Picture 60" descr="A picture containing table&#10;&#10;Description automatically generated">
            <a:extLst>
              <a:ext uri="{FF2B5EF4-FFF2-40B4-BE49-F238E27FC236}">
                <a16:creationId xmlns:a16="http://schemas.microsoft.com/office/drawing/2014/main" id="{7A25634B-5889-E54D-ABFA-F8004138FB0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4328165" y="2864174"/>
            <a:ext cx="602968" cy="50728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0D5EF28A-7343-9A4A-9590-D57D1CE32C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5012071" y="2836663"/>
            <a:ext cx="290975" cy="473252"/>
          </a:xfrm>
          <a:prstGeom prst="rect">
            <a:avLst/>
          </a:prstGeom>
        </p:spPr>
      </p:pic>
      <p:pic>
        <p:nvPicPr>
          <p:cNvPr id="63" name="Picture 6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64E7205F-6A40-834A-98DD-C98FE07B7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970" y="2824363"/>
            <a:ext cx="602968" cy="530508"/>
          </a:xfrm>
          <a:prstGeom prst="rect">
            <a:avLst/>
          </a:prstGeom>
        </p:spPr>
      </p:pic>
      <p:pic>
        <p:nvPicPr>
          <p:cNvPr id="64" name="Picture 63" descr="A close up of a device&#10;&#10;Description automatically generated">
            <a:extLst>
              <a:ext uri="{FF2B5EF4-FFF2-40B4-BE49-F238E27FC236}">
                <a16:creationId xmlns:a16="http://schemas.microsoft.com/office/drawing/2014/main" id="{3EE72759-ECB4-964F-85CF-69E81CFE3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421" y="2870739"/>
            <a:ext cx="247133" cy="472585"/>
          </a:xfrm>
          <a:prstGeom prst="rect">
            <a:avLst/>
          </a:prstGeom>
        </p:spPr>
      </p:pic>
      <p:pic>
        <p:nvPicPr>
          <p:cNvPr id="65" name="Picture 64" descr="A close up of a device&#10;&#10;Description automatically generated">
            <a:extLst>
              <a:ext uri="{FF2B5EF4-FFF2-40B4-BE49-F238E27FC236}">
                <a16:creationId xmlns:a16="http://schemas.microsoft.com/office/drawing/2014/main" id="{04EC9054-F12D-BE42-AC11-1816FF46B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9673" y="2864174"/>
            <a:ext cx="247133" cy="472585"/>
          </a:xfrm>
          <a:prstGeom prst="rect">
            <a:avLst/>
          </a:prstGeom>
        </p:spPr>
      </p:pic>
      <p:pic>
        <p:nvPicPr>
          <p:cNvPr id="66" name="Picture 6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46F16C45-51E9-0E46-BB8B-651BF6DB3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289" y="2873005"/>
            <a:ext cx="737662" cy="483495"/>
          </a:xfrm>
          <a:prstGeom prst="rect">
            <a:avLst/>
          </a:prstGeom>
        </p:spPr>
      </p:pic>
      <p:pic>
        <p:nvPicPr>
          <p:cNvPr id="67" name="Picture 66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188FA5A2-B43B-CC4A-85D4-508568C770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6471" y="2855124"/>
            <a:ext cx="622779" cy="535034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DD940BF5-558F-F540-A300-31F9EA492C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8411839" y="2886015"/>
            <a:ext cx="290975" cy="473252"/>
          </a:xfrm>
          <a:prstGeom prst="rect">
            <a:avLst/>
          </a:prstGeom>
        </p:spPr>
      </p:pic>
      <p:pic>
        <p:nvPicPr>
          <p:cNvPr id="69" name="Picture 6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AC1312F-39C1-D340-BAEF-706CC5A14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7810" y="2864174"/>
            <a:ext cx="602968" cy="530508"/>
          </a:xfrm>
          <a:prstGeom prst="rect">
            <a:avLst/>
          </a:prstGeom>
        </p:spPr>
      </p:pic>
      <p:pic>
        <p:nvPicPr>
          <p:cNvPr id="70" name="Picture 6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4D835C03-191F-554E-A816-45EE4E2889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2625" y="2887960"/>
            <a:ext cx="737662" cy="483495"/>
          </a:xfrm>
          <a:prstGeom prst="rect">
            <a:avLst/>
          </a:prstGeom>
        </p:spPr>
      </p:pic>
      <p:pic>
        <p:nvPicPr>
          <p:cNvPr id="71" name="Picture 70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00E04E9-3DBE-B446-A5A6-DDCCB8A73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0289" y="2873848"/>
            <a:ext cx="602968" cy="530508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C1965A3F-025B-EF4D-95E8-68D05CD8B3B6}"/>
              </a:ext>
            </a:extLst>
          </p:cNvPr>
          <p:cNvSpPr txBox="1"/>
          <p:nvPr/>
        </p:nvSpPr>
        <p:spPr>
          <a:xfrm>
            <a:off x="54935" y="3774428"/>
            <a:ext cx="1208213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b="1" dirty="0"/>
              <a:t>Look at the following rhythm and work out the beat value of these 3 notes:</a:t>
            </a:r>
          </a:p>
          <a:p>
            <a:pPr marL="457200" indent="-457200">
              <a:buFont typeface="+mj-lt"/>
              <a:buAutoNum type="arabicPeriod" startAt="2"/>
            </a:pPr>
            <a:endParaRPr lang="en-US" sz="32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CAAEF21-63D8-564B-9548-5EAE4F443E6D}"/>
              </a:ext>
            </a:extLst>
          </p:cNvPr>
          <p:cNvSpPr/>
          <p:nvPr/>
        </p:nvSpPr>
        <p:spPr>
          <a:xfrm>
            <a:off x="4520317" y="4526280"/>
            <a:ext cx="212427" cy="1188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19C7A5C-1301-3D46-8B3B-D6C2F79F4FC4}"/>
              </a:ext>
            </a:extLst>
          </p:cNvPr>
          <p:cNvSpPr/>
          <p:nvPr/>
        </p:nvSpPr>
        <p:spPr>
          <a:xfrm>
            <a:off x="5088123" y="4526510"/>
            <a:ext cx="175559" cy="1188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51CCE6-1E51-6F4B-A400-C513A37B8A33}"/>
              </a:ext>
            </a:extLst>
          </p:cNvPr>
          <p:cNvSpPr/>
          <p:nvPr/>
        </p:nvSpPr>
        <p:spPr>
          <a:xfrm>
            <a:off x="5258198" y="4184904"/>
            <a:ext cx="28800" cy="3794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914E960-CA5C-BB43-B18B-049ED7FEACBF}"/>
              </a:ext>
            </a:extLst>
          </p:cNvPr>
          <p:cNvSpPr/>
          <p:nvPr/>
        </p:nvSpPr>
        <p:spPr>
          <a:xfrm>
            <a:off x="5692877" y="4526510"/>
            <a:ext cx="175559" cy="1188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B20379F-8631-E44B-8087-01BAF41CEA90}"/>
              </a:ext>
            </a:extLst>
          </p:cNvPr>
          <p:cNvSpPr/>
          <p:nvPr/>
        </p:nvSpPr>
        <p:spPr>
          <a:xfrm>
            <a:off x="5862952" y="4184904"/>
            <a:ext cx="28800" cy="3794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8CAFB4-D469-5A4E-A7B0-ECCEFECE4EC3}"/>
              </a:ext>
            </a:extLst>
          </p:cNvPr>
          <p:cNvSpPr>
            <a:spLocks noChangeAspect="1"/>
          </p:cNvSpPr>
          <p:nvPr/>
        </p:nvSpPr>
        <p:spPr>
          <a:xfrm>
            <a:off x="5928710" y="4564380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4" name="Picture 8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EA6136A1-E6BC-2D48-A439-DAF231734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053" y="5158487"/>
            <a:ext cx="602968" cy="530508"/>
          </a:xfrm>
          <a:prstGeom prst="rect">
            <a:avLst/>
          </a:prstGeom>
        </p:spPr>
      </p:pic>
      <p:pic>
        <p:nvPicPr>
          <p:cNvPr id="85" name="Picture 84" descr="A picture containing table&#10;&#10;Description automatically generated">
            <a:extLst>
              <a:ext uri="{FF2B5EF4-FFF2-40B4-BE49-F238E27FC236}">
                <a16:creationId xmlns:a16="http://schemas.microsoft.com/office/drawing/2014/main" id="{B8ED41A3-4FBE-824C-B7BA-E44A9436F8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1907519" y="5192498"/>
            <a:ext cx="602968" cy="50728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86724D9-4552-6C4E-B507-13992E9DD2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20333" y="5192499"/>
            <a:ext cx="318933" cy="54054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171C37F-EDBA-B448-8A03-69D9055D13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5680" y="5208530"/>
            <a:ext cx="317803" cy="508484"/>
          </a:xfrm>
          <a:prstGeom prst="rect">
            <a:avLst/>
          </a:prstGeom>
        </p:spPr>
      </p:pic>
      <p:pic>
        <p:nvPicPr>
          <p:cNvPr id="87" name="Picture 8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B13ABE72-FBA5-E04C-9069-F24058E1D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9334" y="5204390"/>
            <a:ext cx="737662" cy="483495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801AA799-8055-6046-91C1-1E48B1C0BC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4942635" y="5187115"/>
            <a:ext cx="290975" cy="473252"/>
          </a:xfrm>
          <a:prstGeom prst="rect">
            <a:avLst/>
          </a:prstGeom>
        </p:spPr>
      </p:pic>
      <p:pic>
        <p:nvPicPr>
          <p:cNvPr id="89" name="Picture 8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DA945068-A4FF-7C40-9115-C783B77CE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382" y="5163034"/>
            <a:ext cx="602968" cy="530508"/>
          </a:xfrm>
          <a:prstGeom prst="rect">
            <a:avLst/>
          </a:prstGeom>
        </p:spPr>
      </p:pic>
      <p:pic>
        <p:nvPicPr>
          <p:cNvPr id="90" name="Picture 8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D15A6F6-2484-3B48-8C30-E8137165FF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4004" y="5164745"/>
            <a:ext cx="622779" cy="535034"/>
          </a:xfrm>
          <a:prstGeom prst="rect">
            <a:avLst/>
          </a:prstGeom>
        </p:spPr>
      </p:pic>
      <p:sp>
        <p:nvSpPr>
          <p:cNvPr id="91" name="Oval 90">
            <a:extLst>
              <a:ext uri="{FF2B5EF4-FFF2-40B4-BE49-F238E27FC236}">
                <a16:creationId xmlns:a16="http://schemas.microsoft.com/office/drawing/2014/main" id="{5907B076-B74A-E745-A8E6-BCA0CB0E3B4A}"/>
              </a:ext>
            </a:extLst>
          </p:cNvPr>
          <p:cNvSpPr/>
          <p:nvPr/>
        </p:nvSpPr>
        <p:spPr>
          <a:xfrm>
            <a:off x="6922141" y="5529072"/>
            <a:ext cx="212427" cy="1188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CD73F99-FAFB-754D-9829-4FED02CB7B84}"/>
              </a:ext>
            </a:extLst>
          </p:cNvPr>
          <p:cNvSpPr/>
          <p:nvPr/>
        </p:nvSpPr>
        <p:spPr>
          <a:xfrm>
            <a:off x="3296403" y="5204390"/>
            <a:ext cx="45719" cy="4953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F7D426E-691F-E64B-BCB5-6085B126057E}"/>
              </a:ext>
            </a:extLst>
          </p:cNvPr>
          <p:cNvSpPr/>
          <p:nvPr/>
        </p:nvSpPr>
        <p:spPr>
          <a:xfrm>
            <a:off x="6025561" y="5184567"/>
            <a:ext cx="45719" cy="4953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D4853C3-48F2-8645-9ED4-1A80319C2246}"/>
              </a:ext>
            </a:extLst>
          </p:cNvPr>
          <p:cNvSpPr/>
          <p:nvPr/>
        </p:nvSpPr>
        <p:spPr>
          <a:xfrm>
            <a:off x="7836188" y="5181519"/>
            <a:ext cx="45719" cy="4953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5FC504CA-434D-8D41-AF37-E472EAFAC316}"/>
              </a:ext>
            </a:extLst>
          </p:cNvPr>
          <p:cNvSpPr/>
          <p:nvPr/>
        </p:nvSpPr>
        <p:spPr>
          <a:xfrm>
            <a:off x="8411839" y="4810450"/>
            <a:ext cx="3603377" cy="1981133"/>
          </a:xfrm>
          <a:prstGeom prst="round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3D429C6-7383-C443-B05F-76AB0BE105E0}"/>
              </a:ext>
            </a:extLst>
          </p:cNvPr>
          <p:cNvSpPr/>
          <p:nvPr/>
        </p:nvSpPr>
        <p:spPr>
          <a:xfrm>
            <a:off x="8975433" y="5110921"/>
            <a:ext cx="212427" cy="14383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E888B6F7-36D0-6243-82E2-2D64F3EBF9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8039" y="5375504"/>
            <a:ext cx="385909" cy="654061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128A339A-2A3B-CE4F-B5ED-17B3FE7826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8039" y="6095592"/>
            <a:ext cx="384541" cy="615265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56DAD094-9E92-8643-A7F5-DBEA88A4F190}"/>
              </a:ext>
            </a:extLst>
          </p:cNvPr>
          <p:cNvSpPr txBox="1"/>
          <p:nvPr/>
        </p:nvSpPr>
        <p:spPr>
          <a:xfrm>
            <a:off x="9413876" y="4855762"/>
            <a:ext cx="868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=</a:t>
            </a:r>
          </a:p>
          <a:p>
            <a:endParaRPr lang="en-US" sz="1200" dirty="0"/>
          </a:p>
          <a:p>
            <a:r>
              <a:rPr lang="en-US" sz="3200" dirty="0"/>
              <a:t>=</a:t>
            </a:r>
          </a:p>
          <a:p>
            <a:endParaRPr lang="en-US" sz="1600" dirty="0"/>
          </a:p>
          <a:p>
            <a:r>
              <a:rPr lang="en-US" sz="3200" dirty="0"/>
              <a:t>=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24E5AC2-242A-F544-8789-B4FD1B410049}"/>
              </a:ext>
            </a:extLst>
          </p:cNvPr>
          <p:cNvSpPr txBox="1"/>
          <p:nvPr/>
        </p:nvSpPr>
        <p:spPr>
          <a:xfrm>
            <a:off x="620935" y="2803083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4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7CB4230-CD34-4940-B4FE-97009CD6F8E1}"/>
              </a:ext>
            </a:extLst>
          </p:cNvPr>
          <p:cNvSpPr txBox="1"/>
          <p:nvPr/>
        </p:nvSpPr>
        <p:spPr>
          <a:xfrm>
            <a:off x="618447" y="3080588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92506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135465" y="129664"/>
            <a:ext cx="11921068" cy="144655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Clapping minims, dotted minims, and semibreves presents us with a </a:t>
            </a:r>
            <a:r>
              <a:rPr lang="en-US" sz="4400" b="1" dirty="0">
                <a:solidFill>
                  <a:srgbClr val="FFFF00"/>
                </a:solidFill>
              </a:rPr>
              <a:t>problem …….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18A190-B9B7-0340-A347-0F3BE7DF67FE}"/>
              </a:ext>
            </a:extLst>
          </p:cNvPr>
          <p:cNvSpPr/>
          <p:nvPr/>
        </p:nvSpPr>
        <p:spPr>
          <a:xfrm>
            <a:off x="7823201" y="1719776"/>
            <a:ext cx="3843866" cy="70788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What problem?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41CC72-A872-9341-829C-4366A61501B2}"/>
              </a:ext>
            </a:extLst>
          </p:cNvPr>
          <p:cNvSpPr/>
          <p:nvPr/>
        </p:nvSpPr>
        <p:spPr>
          <a:xfrm>
            <a:off x="135465" y="2749320"/>
            <a:ext cx="11700935" cy="1938992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The sound produced by a clap is </a:t>
            </a:r>
            <a:r>
              <a:rPr lang="en-US" sz="4000" b="1" dirty="0">
                <a:solidFill>
                  <a:schemeClr val="bg1"/>
                </a:solidFill>
                <a:effectLst>
                  <a:glow rad="50800">
                    <a:srgbClr val="002060"/>
                  </a:glow>
                </a:effectLst>
              </a:rPr>
              <a:t>momentary</a:t>
            </a:r>
            <a:r>
              <a:rPr lang="en-US" sz="4000" b="1" dirty="0"/>
              <a:t>.</a:t>
            </a:r>
          </a:p>
          <a:p>
            <a:r>
              <a:rPr lang="en-US" sz="4000" b="1" dirty="0"/>
              <a:t>We can’t make the sound last for the duration of 2, 3 or 4 beats.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344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54C118-1EBA-8346-82BE-7B90E4EC5167}"/>
              </a:ext>
            </a:extLst>
          </p:cNvPr>
          <p:cNvSpPr/>
          <p:nvPr/>
        </p:nvSpPr>
        <p:spPr>
          <a:xfrm>
            <a:off x="135465" y="129664"/>
            <a:ext cx="3302002" cy="769441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Pair &amp; share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903E4E-6B76-A34A-BB33-AEFC81C5A8B7}"/>
              </a:ext>
            </a:extLst>
          </p:cNvPr>
          <p:cNvSpPr/>
          <p:nvPr/>
        </p:nvSpPr>
        <p:spPr>
          <a:xfrm>
            <a:off x="135465" y="1211776"/>
            <a:ext cx="11819468" cy="163121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Make a list of at least </a:t>
            </a:r>
            <a:r>
              <a:rPr lang="en-US" sz="3200" b="1" dirty="0">
                <a:solidFill>
                  <a:schemeClr val="bg1"/>
                </a:solidFill>
              </a:rPr>
              <a:t>5 instruments </a:t>
            </a:r>
            <a:r>
              <a:rPr lang="en-US" sz="3200" dirty="0">
                <a:solidFill>
                  <a:schemeClr val="bg1"/>
                </a:solidFill>
              </a:rPr>
              <a:t>that can play notes for the </a:t>
            </a:r>
            <a:r>
              <a:rPr lang="en-US" sz="3200" b="1" dirty="0">
                <a:solidFill>
                  <a:schemeClr val="bg1"/>
                </a:solidFill>
              </a:rPr>
              <a:t>duration of 2, 3 or 4 beats </a:t>
            </a:r>
            <a:r>
              <a:rPr lang="en-US" sz="3200" dirty="0">
                <a:solidFill>
                  <a:schemeClr val="bg1"/>
                </a:solidFill>
              </a:rPr>
              <a:t>without the note </a:t>
            </a:r>
            <a:r>
              <a:rPr lang="en-US" sz="3200" b="1" dirty="0">
                <a:solidFill>
                  <a:schemeClr val="bg1"/>
                </a:solidFill>
              </a:rPr>
              <a:t>cutting out </a:t>
            </a:r>
            <a:r>
              <a:rPr lang="en-US" sz="3200" dirty="0">
                <a:solidFill>
                  <a:schemeClr val="bg1"/>
                </a:solidFill>
              </a:rPr>
              <a:t>or </a:t>
            </a:r>
            <a:r>
              <a:rPr lang="en-US" sz="3600" b="1" dirty="0">
                <a:solidFill>
                  <a:schemeClr val="bg1"/>
                </a:solidFill>
              </a:rPr>
              <a:t>decreasing in volume</a:t>
            </a:r>
            <a:r>
              <a:rPr lang="en-US" sz="3600" dirty="0">
                <a:solidFill>
                  <a:schemeClr val="bg1"/>
                </a:solidFill>
              </a:rPr>
              <a:t>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0B847F-6184-3942-952E-D9944D7A93CA}"/>
              </a:ext>
            </a:extLst>
          </p:cNvPr>
          <p:cNvSpPr txBox="1"/>
          <p:nvPr/>
        </p:nvSpPr>
        <p:spPr>
          <a:xfrm>
            <a:off x="135465" y="3155663"/>
            <a:ext cx="2743202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Instruments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3E3F02-AB44-5245-B1BC-C94B6BDE3AC0}"/>
              </a:ext>
            </a:extLst>
          </p:cNvPr>
          <p:cNvSpPr/>
          <p:nvPr/>
        </p:nvSpPr>
        <p:spPr>
          <a:xfrm>
            <a:off x="135465" y="4114665"/>
            <a:ext cx="11700935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Anything that you </a:t>
            </a:r>
            <a:r>
              <a:rPr lang="en-US" sz="4000" b="1" dirty="0">
                <a:solidFill>
                  <a:schemeClr val="bg1"/>
                </a:solidFill>
              </a:rPr>
              <a:t>blow</a:t>
            </a:r>
            <a:r>
              <a:rPr lang="en-US" sz="4000" b="1" dirty="0"/>
              <a:t> – trumpet, clarinet etc.</a:t>
            </a:r>
            <a:endParaRPr lang="en-US" sz="4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F1E395-6948-B841-9A7A-E8C966E6E837}"/>
              </a:ext>
            </a:extLst>
          </p:cNvPr>
          <p:cNvSpPr/>
          <p:nvPr/>
        </p:nvSpPr>
        <p:spPr>
          <a:xfrm>
            <a:off x="135465" y="5073667"/>
            <a:ext cx="11700935" cy="707886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Anything that uses a </a:t>
            </a:r>
            <a:r>
              <a:rPr lang="en-US" sz="4000" b="1" dirty="0">
                <a:solidFill>
                  <a:schemeClr val="bg1"/>
                </a:solidFill>
              </a:rPr>
              <a:t>bow</a:t>
            </a:r>
            <a:r>
              <a:rPr lang="en-US" sz="4000" b="1" dirty="0"/>
              <a:t> – violin, ‘cello etc.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2961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135465" y="129664"/>
            <a:ext cx="11921068" cy="144655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We only have our hands, so how can we at least show that the note lasts for more than one beat?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41CC72-A872-9341-829C-4366A61501B2}"/>
              </a:ext>
            </a:extLst>
          </p:cNvPr>
          <p:cNvSpPr/>
          <p:nvPr/>
        </p:nvSpPr>
        <p:spPr>
          <a:xfrm>
            <a:off x="245531" y="2128614"/>
            <a:ext cx="11700935" cy="1323439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On clapping the note, </a:t>
            </a:r>
            <a:r>
              <a:rPr lang="en-US" sz="4000" b="1" dirty="0">
                <a:solidFill>
                  <a:schemeClr val="bg1"/>
                </a:solidFill>
              </a:rPr>
              <a:t>hold our hands together </a:t>
            </a:r>
            <a:r>
              <a:rPr lang="en-US" sz="4000" b="1" dirty="0"/>
              <a:t>for the duration of the note.</a:t>
            </a:r>
            <a:endParaRPr lang="en-US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B5FF09-315D-0D40-B36B-8D930C669F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142" b="96127" l="55070" r="71181"/>
                    </a14:imgEffect>
                  </a14:imgLayer>
                </a14:imgProps>
              </a:ext>
            </a:extLst>
          </a:blip>
          <a:srcRect l="53056" t="61269" r="26805"/>
          <a:stretch/>
        </p:blipFill>
        <p:spPr>
          <a:xfrm>
            <a:off x="5774266" y="3351519"/>
            <a:ext cx="2987514" cy="300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135465" y="129664"/>
            <a:ext cx="11921068" cy="76944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What about “</a:t>
            </a:r>
            <a:r>
              <a:rPr lang="en-US" sz="4400" b="1" dirty="0">
                <a:solidFill>
                  <a:srgbClr val="FFFF00"/>
                </a:solidFill>
              </a:rPr>
              <a:t>rhythm drink words</a:t>
            </a:r>
            <a:r>
              <a:rPr lang="en-US" sz="4400" b="1" dirty="0">
                <a:solidFill>
                  <a:schemeClr val="bg1"/>
                </a:solidFill>
              </a:rPr>
              <a:t>”?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41CC72-A872-9341-829C-4366A61501B2}"/>
              </a:ext>
            </a:extLst>
          </p:cNvPr>
          <p:cNvSpPr/>
          <p:nvPr/>
        </p:nvSpPr>
        <p:spPr>
          <a:xfrm>
            <a:off x="2336800" y="1366613"/>
            <a:ext cx="5350933" cy="1323439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A minim is a single note that lasts for 2 beats</a:t>
            </a:r>
            <a:endParaRPr lang="en-US" sz="4000" dirty="0"/>
          </a:p>
        </p:txBody>
      </p:sp>
      <p:pic>
        <p:nvPicPr>
          <p:cNvPr id="6" name="Picture 5" descr="A picture containing mirror&#10;&#10;Description automatically generated">
            <a:extLst>
              <a:ext uri="{FF2B5EF4-FFF2-40B4-BE49-F238E27FC236}">
                <a16:creationId xmlns:a16="http://schemas.microsoft.com/office/drawing/2014/main" id="{EE681367-5602-C642-A7C1-4EE13C1A5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856" y="1317133"/>
            <a:ext cx="774700" cy="1422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4D520D-93D9-D749-B1C5-DE1F7E3F13F1}"/>
              </a:ext>
            </a:extLst>
          </p:cNvPr>
          <p:cNvSpPr/>
          <p:nvPr/>
        </p:nvSpPr>
        <p:spPr>
          <a:xfrm>
            <a:off x="491067" y="3207041"/>
            <a:ext cx="10803466" cy="1323439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/>
              <a:t>So, we need a one syllable word that, when you say it, naturally lasts for two beats.</a:t>
            </a:r>
            <a:endParaRPr lang="en-US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222F94-3E5E-4143-BC14-AFFA550F7BE5}"/>
              </a:ext>
            </a:extLst>
          </p:cNvPr>
          <p:cNvSpPr/>
          <p:nvPr/>
        </p:nvSpPr>
        <p:spPr>
          <a:xfrm>
            <a:off x="3522132" y="4997988"/>
            <a:ext cx="5147733" cy="707886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Can you think of one?</a:t>
            </a:r>
          </a:p>
        </p:txBody>
      </p:sp>
    </p:spTree>
    <p:extLst>
      <p:ext uri="{BB962C8B-B14F-4D97-AF65-F5344CB8AC3E}">
        <p14:creationId xmlns:p14="http://schemas.microsoft.com/office/powerpoint/2010/main" val="225794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0" y="11131"/>
            <a:ext cx="8991600" cy="76944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Trick question! There is no such word.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41CC72-A872-9341-829C-4366A61501B2}"/>
              </a:ext>
            </a:extLst>
          </p:cNvPr>
          <p:cNvSpPr/>
          <p:nvPr/>
        </p:nvSpPr>
        <p:spPr>
          <a:xfrm>
            <a:off x="313266" y="797505"/>
            <a:ext cx="11565467" cy="5970865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For notes that are worth more than a beat: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FFFF00"/>
                </a:solidFill>
              </a:rPr>
              <a:t>Count the number of beats</a:t>
            </a:r>
          </a:p>
          <a:p>
            <a:pPr lvl="2"/>
            <a:r>
              <a:rPr lang="en-US" sz="4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e.g.</a:t>
            </a:r>
            <a:r>
              <a:rPr lang="en-US" sz="4000" b="1" dirty="0">
                <a:solidFill>
                  <a:schemeClr val="bg1"/>
                </a:solidFill>
              </a:rPr>
              <a:t> Minim = 2 beats: count </a:t>
            </a:r>
            <a:r>
              <a:rPr lang="en-US" sz="4000" b="1" i="1" dirty="0">
                <a:solidFill>
                  <a:srgbClr val="FFFF00"/>
                </a:solidFill>
              </a:rPr>
              <a:t>‘one two’</a:t>
            </a:r>
            <a:r>
              <a:rPr lang="en-US" sz="4000" b="1" i="1" dirty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over 2 consecutive beats</a:t>
            </a:r>
            <a:endParaRPr lang="en-US" sz="4000" b="1" dirty="0">
              <a:solidFill>
                <a:srgbClr val="FFFF00"/>
              </a:solidFill>
            </a:endParaRPr>
          </a:p>
          <a:p>
            <a:pPr lvl="2"/>
            <a:endParaRPr lang="en-US" b="1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FFFF00"/>
                </a:solidFill>
              </a:rPr>
              <a:t>Clap on the first number of the count </a:t>
            </a:r>
            <a:r>
              <a:rPr lang="en-US" sz="40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and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hold hands together for the rest of the count</a:t>
            </a:r>
          </a:p>
          <a:p>
            <a:pPr lvl="2"/>
            <a:r>
              <a:rPr lang="en-US" sz="4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e.g.</a:t>
            </a:r>
            <a:r>
              <a:rPr lang="en-US" sz="4000" b="1" dirty="0">
                <a:solidFill>
                  <a:schemeClr val="bg1"/>
                </a:solidFill>
              </a:rPr>
              <a:t> Minim</a:t>
            </a:r>
          </a:p>
          <a:p>
            <a:pPr marL="2400300" lvl="4" indent="-571500">
              <a:buFont typeface="Courier New" panose="02070309020205020404" pitchFamily="49" charset="0"/>
              <a:buChar char="o"/>
            </a:pPr>
            <a:r>
              <a:rPr lang="en-US" sz="4000" b="1" dirty="0">
                <a:solidFill>
                  <a:schemeClr val="bg1"/>
                </a:solidFill>
              </a:rPr>
              <a:t>Clap on </a:t>
            </a:r>
            <a:r>
              <a:rPr lang="en-US" sz="4000" b="1" i="1" dirty="0">
                <a:solidFill>
                  <a:srgbClr val="FFFF00"/>
                </a:solidFill>
              </a:rPr>
              <a:t>‘one’</a:t>
            </a:r>
          </a:p>
          <a:p>
            <a:pPr marL="2400300" lvl="4" indent="-571500">
              <a:buFont typeface="Courier New" panose="02070309020205020404" pitchFamily="49" charset="0"/>
              <a:buChar char="o"/>
            </a:pPr>
            <a:r>
              <a:rPr lang="en-US" sz="4000" b="1" dirty="0">
                <a:solidFill>
                  <a:schemeClr val="bg1"/>
                </a:solidFill>
              </a:rPr>
              <a:t>Keep hands clasped on </a:t>
            </a:r>
            <a:r>
              <a:rPr lang="en-US" sz="4000" b="1" i="1" dirty="0">
                <a:solidFill>
                  <a:srgbClr val="FFFF00"/>
                </a:solidFill>
              </a:rPr>
              <a:t>‘two’</a:t>
            </a:r>
            <a:endParaRPr lang="en-US" sz="4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9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E092E02-7DAD-B045-944B-B08167A54AEE}"/>
              </a:ext>
            </a:extLst>
          </p:cNvPr>
          <p:cNvSpPr/>
          <p:nvPr/>
        </p:nvSpPr>
        <p:spPr>
          <a:xfrm>
            <a:off x="0" y="11131"/>
            <a:ext cx="2387600" cy="76944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Example:</a:t>
            </a:r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D22E6AAC-5202-464C-B6AA-488BA327F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66" y="1774704"/>
            <a:ext cx="654147" cy="1250912"/>
          </a:xfrm>
          <a:prstGeom prst="rect">
            <a:avLst/>
          </a:prstGeom>
        </p:spPr>
      </p:pic>
      <p:pic>
        <p:nvPicPr>
          <p:cNvPr id="4" name="Picture 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756454D-ECE3-114C-BB17-CDF04D272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5155" y="1803455"/>
            <a:ext cx="1669837" cy="1250912"/>
          </a:xfrm>
          <a:prstGeom prst="rect">
            <a:avLst/>
          </a:prstGeom>
        </p:spPr>
      </p:pic>
      <p:pic>
        <p:nvPicPr>
          <p:cNvPr id="7" name="Picture 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11434528-611B-6644-8EF1-4C50656EA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191" y="1842436"/>
            <a:ext cx="2201774" cy="11400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1B26F7-0076-A847-A180-C19D2D26B535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547036" y="1724157"/>
            <a:ext cx="252000" cy="13596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BB4EAF-E2CC-044B-BC58-F25CD1E468C8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1967208" y="1724157"/>
            <a:ext cx="252000" cy="13596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C588FD-C346-2448-B64F-29D06C8916F9}"/>
              </a:ext>
            </a:extLst>
          </p:cNvPr>
          <p:cNvSpPr txBox="1"/>
          <p:nvPr/>
        </p:nvSpPr>
        <p:spPr>
          <a:xfrm>
            <a:off x="810368" y="3081870"/>
            <a:ext cx="982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Tea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A4BB50-88C1-A04B-AD12-2749B4AB5594}"/>
              </a:ext>
            </a:extLst>
          </p:cNvPr>
          <p:cNvSpPr txBox="1"/>
          <p:nvPr/>
        </p:nvSpPr>
        <p:spPr>
          <a:xfrm>
            <a:off x="1657746" y="3081870"/>
            <a:ext cx="1933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Cof</a:t>
            </a:r>
            <a:r>
              <a:rPr lang="en-US" sz="3200" b="1" dirty="0"/>
              <a:t>  -  fee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45486F-18AA-6D4B-82AD-C439B991A17D}"/>
              </a:ext>
            </a:extLst>
          </p:cNvPr>
          <p:cNvSpPr txBox="1"/>
          <p:nvPr/>
        </p:nvSpPr>
        <p:spPr>
          <a:xfrm>
            <a:off x="5862496" y="3081870"/>
            <a:ext cx="2473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</a:t>
            </a:r>
            <a:r>
              <a:rPr lang="en-US" sz="3200" b="1" dirty="0"/>
              <a:t>Co </a:t>
            </a:r>
            <a:r>
              <a:rPr lang="en-US" sz="1200" b="1" dirty="0"/>
              <a:t> </a:t>
            </a:r>
            <a:r>
              <a:rPr lang="en-US" sz="3200" b="1" dirty="0"/>
              <a:t>ca  co  la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DC5561-C47C-FE44-9ED4-7645857FD6AD}"/>
              </a:ext>
            </a:extLst>
          </p:cNvPr>
          <p:cNvSpPr txBox="1"/>
          <p:nvPr/>
        </p:nvSpPr>
        <p:spPr>
          <a:xfrm>
            <a:off x="134219" y="1780470"/>
            <a:ext cx="500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17EC54-F039-4842-89C5-2D91A91E0E1A}"/>
              </a:ext>
            </a:extLst>
          </p:cNvPr>
          <p:cNvSpPr txBox="1"/>
          <p:nvPr/>
        </p:nvSpPr>
        <p:spPr>
          <a:xfrm>
            <a:off x="136099" y="2337096"/>
            <a:ext cx="500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4</a:t>
            </a:r>
          </a:p>
        </p:txBody>
      </p:sp>
      <p:pic>
        <p:nvPicPr>
          <p:cNvPr id="24" name="Picture 23" descr="A picture containing mirror&#10;&#10;Description automatically generated">
            <a:extLst>
              <a:ext uri="{FF2B5EF4-FFF2-40B4-BE49-F238E27FC236}">
                <a16:creationId xmlns:a16="http://schemas.microsoft.com/office/drawing/2014/main" id="{CE6759FD-064D-714D-862A-AB8E0EF97F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9637" y="1860446"/>
            <a:ext cx="681301" cy="1250913"/>
          </a:xfrm>
          <a:prstGeom prst="rect">
            <a:avLst/>
          </a:prstGeom>
        </p:spPr>
      </p:pic>
      <p:pic>
        <p:nvPicPr>
          <p:cNvPr id="25" name="Picture 24" descr="A picture containing mirror&#10;&#10;Description automatically generated">
            <a:extLst>
              <a:ext uri="{FF2B5EF4-FFF2-40B4-BE49-F238E27FC236}">
                <a16:creationId xmlns:a16="http://schemas.microsoft.com/office/drawing/2014/main" id="{12704B2D-B1D9-AE40-96DA-3103C02F41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5821" y="1832539"/>
            <a:ext cx="844725" cy="131401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E0C698A-8992-7343-B7D3-16E3CCAE20D5}"/>
              </a:ext>
            </a:extLst>
          </p:cNvPr>
          <p:cNvSpPr txBox="1"/>
          <p:nvPr/>
        </p:nvSpPr>
        <p:spPr>
          <a:xfrm>
            <a:off x="-30304" y="1403572"/>
            <a:ext cx="1183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Beats:   1           2                         3             4                 1                                      2            3             4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768490-78BA-294C-9E20-3EF3A1E28A8B}"/>
              </a:ext>
            </a:extLst>
          </p:cNvPr>
          <p:cNvSpPr txBox="1"/>
          <p:nvPr/>
        </p:nvSpPr>
        <p:spPr>
          <a:xfrm>
            <a:off x="3640852" y="3081870"/>
            <a:ext cx="1971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One    </a:t>
            </a:r>
            <a:r>
              <a:rPr lang="en-US" sz="3200" b="1" dirty="0">
                <a:solidFill>
                  <a:srgbClr val="FFFF00"/>
                </a:solidFill>
              </a:rPr>
              <a:t>Two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56A6D5-2BFB-5D48-9A33-7C2A3609264D}"/>
              </a:ext>
            </a:extLst>
          </p:cNvPr>
          <p:cNvSpPr txBox="1"/>
          <p:nvPr/>
        </p:nvSpPr>
        <p:spPr>
          <a:xfrm>
            <a:off x="8609308" y="3081870"/>
            <a:ext cx="3582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One     </a:t>
            </a:r>
            <a:r>
              <a:rPr lang="en-US" sz="3200" b="1" dirty="0">
                <a:solidFill>
                  <a:srgbClr val="FFFF00"/>
                </a:solidFill>
              </a:rPr>
              <a:t>Two   Three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5ECA41-2B3D-E34B-8FA0-C41B43FAC19C}"/>
              </a:ext>
            </a:extLst>
          </p:cNvPr>
          <p:cNvSpPr txBox="1"/>
          <p:nvPr/>
        </p:nvSpPr>
        <p:spPr>
          <a:xfrm>
            <a:off x="134219" y="4242249"/>
            <a:ext cx="1183298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Words in </a:t>
            </a:r>
            <a:r>
              <a:rPr lang="en-US" sz="3200" b="1" dirty="0">
                <a:solidFill>
                  <a:srgbClr val="FFFF00"/>
                </a:solidFill>
              </a:rPr>
              <a:t>yellow</a:t>
            </a:r>
            <a:r>
              <a:rPr lang="en-US" sz="3200" b="1" dirty="0"/>
              <a:t> are counted whilst your hands are clasped together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A1C614-C2F3-A447-BE1E-FBA39223C26C}"/>
              </a:ext>
            </a:extLst>
          </p:cNvPr>
          <p:cNvSpPr txBox="1"/>
          <p:nvPr/>
        </p:nvSpPr>
        <p:spPr>
          <a:xfrm>
            <a:off x="4857007" y="5454428"/>
            <a:ext cx="1971305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Music audio 1</a:t>
            </a:r>
          </a:p>
        </p:txBody>
      </p:sp>
    </p:spTree>
    <p:extLst>
      <p:ext uri="{BB962C8B-B14F-4D97-AF65-F5344CB8AC3E}">
        <p14:creationId xmlns:p14="http://schemas.microsoft.com/office/powerpoint/2010/main" val="169855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27" grpId="0"/>
      <p:bldP spid="28" grpId="0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E092E02-7DAD-B045-944B-B08167A54AEE}"/>
              </a:ext>
            </a:extLst>
          </p:cNvPr>
          <p:cNvSpPr/>
          <p:nvPr/>
        </p:nvSpPr>
        <p:spPr>
          <a:xfrm>
            <a:off x="0" y="0"/>
            <a:ext cx="6096000" cy="76944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Here’s one for you to try:</a:t>
            </a:r>
          </a:p>
        </p:txBody>
      </p:sp>
      <p:pic>
        <p:nvPicPr>
          <p:cNvPr id="7" name="Picture 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11434528-611B-6644-8EF1-4C50656EA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311" y="1978387"/>
            <a:ext cx="1714294" cy="11400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1B26F7-0076-A847-A180-C19D2D26B535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853121" y="1843931"/>
            <a:ext cx="252000" cy="13596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BB4EAF-E2CC-044B-BC58-F25CD1E468C8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1408678" y="1784013"/>
            <a:ext cx="252000" cy="13596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C588FD-C346-2448-B64F-29D06C8916F9}"/>
              </a:ext>
            </a:extLst>
          </p:cNvPr>
          <p:cNvSpPr txBox="1"/>
          <p:nvPr/>
        </p:nvSpPr>
        <p:spPr>
          <a:xfrm>
            <a:off x="810368" y="3129387"/>
            <a:ext cx="982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Tea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A4BB50-88C1-A04B-AD12-2749B4AB5594}"/>
              </a:ext>
            </a:extLst>
          </p:cNvPr>
          <p:cNvSpPr txBox="1"/>
          <p:nvPr/>
        </p:nvSpPr>
        <p:spPr>
          <a:xfrm>
            <a:off x="3154378" y="5195026"/>
            <a:ext cx="1933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Cof</a:t>
            </a:r>
            <a:r>
              <a:rPr lang="en-US" sz="2400" b="1" dirty="0"/>
              <a:t>   -   fee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45486F-18AA-6D4B-82AD-C439B991A17D}"/>
              </a:ext>
            </a:extLst>
          </p:cNvPr>
          <p:cNvSpPr txBox="1"/>
          <p:nvPr/>
        </p:nvSpPr>
        <p:spPr>
          <a:xfrm>
            <a:off x="3228144" y="3129387"/>
            <a:ext cx="1971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</a:t>
            </a:r>
            <a:r>
              <a:rPr lang="en-US" sz="2400" b="1" dirty="0"/>
              <a:t>Co  ca  co   la</a:t>
            </a:r>
            <a:endParaRPr lang="en-US" sz="28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DC5561-C47C-FE44-9ED4-7645857FD6AD}"/>
              </a:ext>
            </a:extLst>
          </p:cNvPr>
          <p:cNvSpPr txBox="1"/>
          <p:nvPr/>
        </p:nvSpPr>
        <p:spPr>
          <a:xfrm>
            <a:off x="134219" y="1827987"/>
            <a:ext cx="500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17EC54-F039-4842-89C5-2D91A91E0E1A}"/>
              </a:ext>
            </a:extLst>
          </p:cNvPr>
          <p:cNvSpPr txBox="1"/>
          <p:nvPr/>
        </p:nvSpPr>
        <p:spPr>
          <a:xfrm>
            <a:off x="136099" y="2384613"/>
            <a:ext cx="5002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4</a:t>
            </a:r>
          </a:p>
        </p:txBody>
      </p:sp>
      <p:pic>
        <p:nvPicPr>
          <p:cNvPr id="24" name="Picture 23" descr="A picture containing mirror&#10;&#10;Description automatically generated">
            <a:extLst>
              <a:ext uri="{FF2B5EF4-FFF2-40B4-BE49-F238E27FC236}">
                <a16:creationId xmlns:a16="http://schemas.microsoft.com/office/drawing/2014/main" id="{CE6759FD-064D-714D-862A-AB8E0EF97F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589" y="4055126"/>
            <a:ext cx="648114" cy="1189979"/>
          </a:xfrm>
          <a:prstGeom prst="rect">
            <a:avLst/>
          </a:prstGeom>
        </p:spPr>
      </p:pic>
      <p:pic>
        <p:nvPicPr>
          <p:cNvPr id="25" name="Picture 24" descr="A picture containing mirror&#10;&#10;Description automatically generated">
            <a:extLst>
              <a:ext uri="{FF2B5EF4-FFF2-40B4-BE49-F238E27FC236}">
                <a16:creationId xmlns:a16="http://schemas.microsoft.com/office/drawing/2014/main" id="{12704B2D-B1D9-AE40-96DA-3103C02F41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7615" y="1956968"/>
            <a:ext cx="730578" cy="122703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2768490-78BA-294C-9E20-3EF3A1E28A8B}"/>
              </a:ext>
            </a:extLst>
          </p:cNvPr>
          <p:cNvSpPr txBox="1"/>
          <p:nvPr/>
        </p:nvSpPr>
        <p:spPr>
          <a:xfrm>
            <a:off x="749853" y="5195026"/>
            <a:ext cx="1971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One         </a:t>
            </a:r>
            <a:r>
              <a:rPr lang="en-US" sz="2400" b="1" dirty="0">
                <a:solidFill>
                  <a:srgbClr val="FFFF00"/>
                </a:solidFill>
              </a:rPr>
              <a:t>Two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56A6D5-2BFB-5D48-9A33-7C2A3609264D}"/>
              </a:ext>
            </a:extLst>
          </p:cNvPr>
          <p:cNvSpPr txBox="1"/>
          <p:nvPr/>
        </p:nvSpPr>
        <p:spPr>
          <a:xfrm>
            <a:off x="6297123" y="3129387"/>
            <a:ext cx="3582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One        </a:t>
            </a:r>
            <a:r>
              <a:rPr lang="en-US" sz="2400" b="1" dirty="0">
                <a:solidFill>
                  <a:srgbClr val="FFFF00"/>
                </a:solidFill>
              </a:rPr>
              <a:t>Two       Three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1BCEDCA-AD83-AE4B-8B3C-1EA13952BD13}"/>
              </a:ext>
            </a:extLst>
          </p:cNvPr>
          <p:cNvSpPr/>
          <p:nvPr/>
        </p:nvSpPr>
        <p:spPr>
          <a:xfrm>
            <a:off x="50384" y="832038"/>
            <a:ext cx="3737846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Copy out the rhythm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466168-664F-5441-A112-F8AB618E9C58}"/>
              </a:ext>
            </a:extLst>
          </p:cNvPr>
          <p:cNvSpPr/>
          <p:nvPr/>
        </p:nvSpPr>
        <p:spPr>
          <a:xfrm>
            <a:off x="3788230" y="830824"/>
            <a:ext cx="2686127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Add the words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61429B1-BB23-C84C-839F-7D4B89CDB069}"/>
              </a:ext>
            </a:extLst>
          </p:cNvPr>
          <p:cNvSpPr/>
          <p:nvPr/>
        </p:nvSpPr>
        <p:spPr>
          <a:xfrm>
            <a:off x="6490110" y="829092"/>
            <a:ext cx="2686127" cy="584775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Say the words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838715-D6E3-B446-B2B8-7ECE14939BA8}"/>
              </a:ext>
            </a:extLst>
          </p:cNvPr>
          <p:cNvSpPr/>
          <p:nvPr/>
        </p:nvSpPr>
        <p:spPr>
          <a:xfrm>
            <a:off x="9206949" y="825523"/>
            <a:ext cx="2760259" cy="58477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Clap the words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CEE351D6-C611-F94E-B247-52D620F10D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0861" y="4055126"/>
            <a:ext cx="787714" cy="1147812"/>
          </a:xfrm>
          <a:prstGeom prst="rect">
            <a:avLst/>
          </a:prstGeom>
        </p:spPr>
      </p:pic>
      <p:pic>
        <p:nvPicPr>
          <p:cNvPr id="46" name="Picture 4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47F3F84A-859B-B348-84D9-2616198D6B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4178" y="1889953"/>
            <a:ext cx="1584024" cy="1217553"/>
          </a:xfrm>
          <a:prstGeom prst="rect">
            <a:avLst/>
          </a:prstGeom>
        </p:spPr>
      </p:pic>
      <p:pic>
        <p:nvPicPr>
          <p:cNvPr id="47" name="Picture 46" descr="A picture containing table&#10;&#10;Description automatically generated">
            <a:extLst>
              <a:ext uri="{FF2B5EF4-FFF2-40B4-BE49-F238E27FC236}">
                <a16:creationId xmlns:a16="http://schemas.microsoft.com/office/drawing/2014/main" id="{7349A218-6E7E-7A43-9858-7302EDCA58C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682"/>
          <a:stretch/>
        </p:blipFill>
        <p:spPr>
          <a:xfrm>
            <a:off x="9671440" y="1889953"/>
            <a:ext cx="1449306" cy="1147811"/>
          </a:xfrm>
          <a:prstGeom prst="rect">
            <a:avLst/>
          </a:prstGeom>
        </p:spPr>
      </p:pic>
      <p:pic>
        <p:nvPicPr>
          <p:cNvPr id="48" name="Picture 4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6B06542-4D65-5341-93B7-398E951676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5077" y="3934818"/>
            <a:ext cx="1449306" cy="125091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7F52E87-93C5-5A4C-B9CA-800ADBF13752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872345" y="3939803"/>
            <a:ext cx="252000" cy="1359690"/>
          </a:xfrm>
          <a:prstGeom prst="rect">
            <a:avLst/>
          </a:prstGeom>
        </p:spPr>
      </p:pic>
      <p:pic>
        <p:nvPicPr>
          <p:cNvPr id="52" name="Picture 51" descr="A close up of a logo&#10;&#10;Description automatically generated">
            <a:extLst>
              <a:ext uri="{FF2B5EF4-FFF2-40B4-BE49-F238E27FC236}">
                <a16:creationId xmlns:a16="http://schemas.microsoft.com/office/drawing/2014/main" id="{3DA00899-458F-9C43-9144-D232FEF566A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2506" t="14866" b="14253"/>
          <a:stretch/>
        </p:blipFill>
        <p:spPr>
          <a:xfrm>
            <a:off x="6348760" y="4629032"/>
            <a:ext cx="705173" cy="483388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AE84187-BD9F-2D43-9389-4D6562AF86A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1408678" y="3885415"/>
            <a:ext cx="252000" cy="1359690"/>
          </a:xfrm>
          <a:prstGeom prst="rect">
            <a:avLst/>
          </a:prstGeom>
        </p:spPr>
      </p:pic>
      <p:pic>
        <p:nvPicPr>
          <p:cNvPr id="54" name="Picture 53" descr="A close up of a device&#10;&#10;Description automatically generated">
            <a:extLst>
              <a:ext uri="{FF2B5EF4-FFF2-40B4-BE49-F238E27FC236}">
                <a16:creationId xmlns:a16="http://schemas.microsoft.com/office/drawing/2014/main" id="{71B328E4-C477-D642-A83F-473BCB6CF6C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22076" y="1978387"/>
            <a:ext cx="563701" cy="1158674"/>
          </a:xfrm>
          <a:prstGeom prst="rect">
            <a:avLst/>
          </a:prstGeom>
        </p:spPr>
      </p:pic>
      <p:pic>
        <p:nvPicPr>
          <p:cNvPr id="55" name="Picture 54" descr="A close up of a device&#10;&#10;Description automatically generated">
            <a:extLst>
              <a:ext uri="{FF2B5EF4-FFF2-40B4-BE49-F238E27FC236}">
                <a16:creationId xmlns:a16="http://schemas.microsoft.com/office/drawing/2014/main" id="{FB3AD812-02B4-A141-B7E8-8637D1F369F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7727" y="1922109"/>
            <a:ext cx="563701" cy="1158674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E683E220-B41F-F741-B9DD-0F801A2B721A}"/>
              </a:ext>
            </a:extLst>
          </p:cNvPr>
          <p:cNvSpPr txBox="1"/>
          <p:nvPr/>
        </p:nvSpPr>
        <p:spPr>
          <a:xfrm>
            <a:off x="4981742" y="5195026"/>
            <a:ext cx="890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Rest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FB44BC3-EE36-3D47-86B7-4DA55D4EE572}"/>
              </a:ext>
            </a:extLst>
          </p:cNvPr>
          <p:cNvSpPr txBox="1"/>
          <p:nvPr/>
        </p:nvSpPr>
        <p:spPr>
          <a:xfrm>
            <a:off x="5059306" y="3129387"/>
            <a:ext cx="982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Tea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CDA232-58D6-6E46-ADBC-2452EDF09A7F}"/>
              </a:ext>
            </a:extLst>
          </p:cNvPr>
          <p:cNvSpPr txBox="1"/>
          <p:nvPr/>
        </p:nvSpPr>
        <p:spPr>
          <a:xfrm>
            <a:off x="1555591" y="3129387"/>
            <a:ext cx="1672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Le mon </a:t>
            </a:r>
            <a:r>
              <a:rPr lang="en-US" sz="2400" b="1" dirty="0" err="1"/>
              <a:t>ade</a:t>
            </a:r>
            <a:endParaRPr lang="en-US" sz="24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4228008-849A-2D4E-B62E-BBCC10E66BDD}"/>
              </a:ext>
            </a:extLst>
          </p:cNvPr>
          <p:cNvSpPr txBox="1"/>
          <p:nvPr/>
        </p:nvSpPr>
        <p:spPr>
          <a:xfrm>
            <a:off x="9442858" y="3129387"/>
            <a:ext cx="1946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Black cur rant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A74310-ACCC-9F49-9ADA-955BB1CF8449}"/>
              </a:ext>
            </a:extLst>
          </p:cNvPr>
          <p:cNvSpPr txBox="1"/>
          <p:nvPr/>
        </p:nvSpPr>
        <p:spPr>
          <a:xfrm>
            <a:off x="6341367" y="5195026"/>
            <a:ext cx="4619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One        </a:t>
            </a:r>
            <a:r>
              <a:rPr lang="en-US" sz="2400" b="1" dirty="0">
                <a:solidFill>
                  <a:srgbClr val="FFFF00"/>
                </a:solidFill>
              </a:rPr>
              <a:t>Two        Three        Four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2E52CE7-A59C-844C-9563-71EB6FD4F8B2}"/>
              </a:ext>
            </a:extLst>
          </p:cNvPr>
          <p:cNvSpPr txBox="1"/>
          <p:nvPr/>
        </p:nvSpPr>
        <p:spPr>
          <a:xfrm>
            <a:off x="4832922" y="6093051"/>
            <a:ext cx="1971305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Music audio 2</a:t>
            </a:r>
          </a:p>
        </p:txBody>
      </p:sp>
    </p:spTree>
    <p:extLst>
      <p:ext uri="{BB962C8B-B14F-4D97-AF65-F5344CB8AC3E}">
        <p14:creationId xmlns:p14="http://schemas.microsoft.com/office/powerpoint/2010/main" val="348586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27" grpId="0"/>
      <p:bldP spid="28" grpId="0"/>
      <p:bldP spid="56" grpId="0"/>
      <p:bldP spid="57" grpId="0"/>
      <p:bldP spid="58" grpId="0"/>
      <p:bldP spid="59" grpId="0"/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6C70F3-9591-EB47-AE74-8EEFF867FF71}"/>
              </a:ext>
            </a:extLst>
          </p:cNvPr>
          <p:cNvSpPr/>
          <p:nvPr/>
        </p:nvSpPr>
        <p:spPr>
          <a:xfrm>
            <a:off x="118532" y="95794"/>
            <a:ext cx="11971868" cy="1323439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You are now going to compose your own rhythm using </a:t>
            </a:r>
            <a:r>
              <a:rPr lang="en-US" sz="40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staff notation</a:t>
            </a:r>
            <a:r>
              <a:rPr lang="en-US" sz="4000" b="1" dirty="0">
                <a:solidFill>
                  <a:schemeClr val="bg1"/>
                </a:solidFill>
              </a:rPr>
              <a:t>.</a:t>
            </a:r>
            <a:endParaRPr lang="en-US" sz="4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41CC72-A872-9341-829C-4366A61501B2}"/>
              </a:ext>
            </a:extLst>
          </p:cNvPr>
          <p:cNvSpPr/>
          <p:nvPr/>
        </p:nvSpPr>
        <p:spPr>
          <a:xfrm>
            <a:off x="118532" y="1558068"/>
            <a:ext cx="3014133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Guidelines: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A29BD4-D6E2-5342-A16D-9FE43C07194E}"/>
              </a:ext>
            </a:extLst>
          </p:cNvPr>
          <p:cNvSpPr txBox="1"/>
          <p:nvPr/>
        </p:nvSpPr>
        <p:spPr>
          <a:xfrm>
            <a:off x="219871" y="2396905"/>
            <a:ext cx="11599596" cy="3847207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Your rhythm will have: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70C0"/>
                </a:solidFill>
              </a:rPr>
              <a:t>32 beats </a:t>
            </a:r>
            <a:r>
              <a:rPr lang="en-US" sz="3200" b="1" dirty="0"/>
              <a:t>divided into </a:t>
            </a:r>
            <a:r>
              <a:rPr lang="en-US" sz="3200" b="1" dirty="0">
                <a:solidFill>
                  <a:srgbClr val="0070C0"/>
                </a:solidFill>
              </a:rPr>
              <a:t>8 bars</a:t>
            </a:r>
            <a:r>
              <a:rPr lang="en-US" sz="3200" dirty="0"/>
              <a:t> </a:t>
            </a:r>
            <a:r>
              <a:rPr lang="en-US" sz="3200" b="1" dirty="0"/>
              <a:t>with a</a:t>
            </a:r>
            <a:r>
              <a:rPr lang="en-US" sz="3200" dirty="0"/>
              <a:t>       </a:t>
            </a:r>
            <a:r>
              <a:rPr lang="en-US" sz="3200" b="1" dirty="0"/>
              <a:t>time signature written at the beginning.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070C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A longer note at the end</a:t>
            </a:r>
          </a:p>
          <a:p>
            <a:r>
              <a:rPr lang="en-US" sz="1600" b="1" dirty="0"/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A large variety of </a:t>
            </a:r>
            <a:r>
              <a:rPr lang="en-US" sz="3200" b="1" dirty="0">
                <a:solidFill>
                  <a:srgbClr val="0070C0"/>
                </a:solidFill>
              </a:rPr>
              <a:t>note types </a:t>
            </a:r>
            <a:r>
              <a:rPr lang="en-US" sz="3200" b="1" dirty="0"/>
              <a:t>– crotchets, quavers etc.</a:t>
            </a:r>
          </a:p>
          <a:p>
            <a:endParaRPr lang="en-US" sz="16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dirty="0"/>
              <a:t>The</a:t>
            </a:r>
            <a:r>
              <a:rPr lang="en-US" sz="3200" b="1" dirty="0">
                <a:solidFill>
                  <a:srgbClr val="0070C0"/>
                </a:solidFill>
              </a:rPr>
              <a:t> ‘rhythm drink words’ </a:t>
            </a:r>
            <a:r>
              <a:rPr lang="en-US" sz="3200" b="1" dirty="0"/>
              <a:t>written below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CB1583-8BD8-294F-8FBE-BA526AF30BC4}"/>
              </a:ext>
            </a:extLst>
          </p:cNvPr>
          <p:cNvSpPr txBox="1"/>
          <p:nvPr/>
        </p:nvSpPr>
        <p:spPr>
          <a:xfrm>
            <a:off x="6789020" y="2620506"/>
            <a:ext cx="500245" cy="55662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AFE48B-6C11-114C-AD2C-847733A36DEB}"/>
              </a:ext>
            </a:extLst>
          </p:cNvPr>
          <p:cNvSpPr txBox="1"/>
          <p:nvPr/>
        </p:nvSpPr>
        <p:spPr>
          <a:xfrm>
            <a:off x="6807833" y="3041667"/>
            <a:ext cx="500245" cy="55662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</a:t>
            </a:r>
          </a:p>
        </p:txBody>
      </p:sp>
      <p:pic>
        <p:nvPicPr>
          <p:cNvPr id="8" name="Picture 7" descr="A picture containing mirror&#10;&#10;Description automatically generated">
            <a:extLst>
              <a:ext uri="{FF2B5EF4-FFF2-40B4-BE49-F238E27FC236}">
                <a16:creationId xmlns:a16="http://schemas.microsoft.com/office/drawing/2014/main" id="{3CE88D8F-C094-E842-9B01-0CD8B1B68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7845" y="3869221"/>
            <a:ext cx="516155" cy="802907"/>
          </a:xfrm>
          <a:prstGeom prst="rect">
            <a:avLst/>
          </a:prstGeom>
        </p:spPr>
      </p:pic>
      <p:pic>
        <p:nvPicPr>
          <p:cNvPr id="9" name="Picture 8" descr="A picture containing mirror&#10;&#10;Description automatically generated">
            <a:extLst>
              <a:ext uri="{FF2B5EF4-FFF2-40B4-BE49-F238E27FC236}">
                <a16:creationId xmlns:a16="http://schemas.microsoft.com/office/drawing/2014/main" id="{6387B4F4-E1B7-5A4C-AFC8-5D3C085794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607" y="3869222"/>
            <a:ext cx="437298" cy="802907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9A051AA5-AC5F-9B4C-A4B8-A0BB846BCA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61" t="18587" r="9823" b="18259"/>
          <a:stretch/>
        </p:blipFill>
        <p:spPr>
          <a:xfrm>
            <a:off x="6986357" y="4347857"/>
            <a:ext cx="440252" cy="30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02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343F88-7771-004F-B946-79B08ED58389}"/>
              </a:ext>
            </a:extLst>
          </p:cNvPr>
          <p:cNvSpPr/>
          <p:nvPr/>
        </p:nvSpPr>
        <p:spPr>
          <a:xfrm>
            <a:off x="105500" y="76128"/>
            <a:ext cx="7179735" cy="7078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You can use any of the following:</a:t>
            </a:r>
            <a:endParaRPr lang="en-US" sz="40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 descr="A close up of a device&#10;&#10;Description automatically generated">
            <a:extLst>
              <a:ext uri="{FF2B5EF4-FFF2-40B4-BE49-F238E27FC236}">
                <a16:creationId xmlns:a16="http://schemas.microsoft.com/office/drawing/2014/main" id="{7D23F75F-649D-3149-BE2D-76AB60629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181" y="1730681"/>
            <a:ext cx="335681" cy="641915"/>
          </a:xfrm>
          <a:prstGeom prst="rect">
            <a:avLst/>
          </a:prstGeom>
        </p:spPr>
      </p:pic>
      <p:pic>
        <p:nvPicPr>
          <p:cNvPr id="4" name="Picture 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7A33DC4B-3CAD-4D43-9499-19781CADD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72" y="2549752"/>
            <a:ext cx="856891" cy="641915"/>
          </a:xfrm>
          <a:prstGeom prst="rect">
            <a:avLst/>
          </a:prstGeom>
        </p:spPr>
      </p:pic>
      <p:pic>
        <p:nvPicPr>
          <p:cNvPr id="5" name="Picture 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AA402E4-88FC-F94E-9CB9-D8B7BDE765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947" y="3347746"/>
            <a:ext cx="1028644" cy="585030"/>
          </a:xfrm>
          <a:prstGeom prst="rect">
            <a:avLst/>
          </a:prstGeom>
        </p:spPr>
      </p:pic>
      <p:pic>
        <p:nvPicPr>
          <p:cNvPr id="6" name="Picture 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6280A67F-18FF-8540-8B0F-BAF72DEA84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876" y="4157338"/>
            <a:ext cx="868786" cy="629752"/>
          </a:xfrm>
          <a:prstGeom prst="rect">
            <a:avLst/>
          </a:prstGeom>
        </p:spPr>
      </p:pic>
      <p:pic>
        <p:nvPicPr>
          <p:cNvPr id="7" name="Picture 6" descr="A picture containing table&#10;&#10;Description automatically generated">
            <a:extLst>
              <a:ext uri="{FF2B5EF4-FFF2-40B4-BE49-F238E27FC236}">
                <a16:creationId xmlns:a16="http://schemas.microsoft.com/office/drawing/2014/main" id="{D00942AA-6174-EA49-8FA2-7F52DE59FAF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486075" y="5063212"/>
            <a:ext cx="746035" cy="5908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67ED82-7DBA-FA4D-9D85-3D4F62C647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927" y="5814917"/>
            <a:ext cx="432183" cy="629752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940163E-A2CD-6947-AC87-76351653FD84}"/>
              </a:ext>
            </a:extLst>
          </p:cNvPr>
          <p:cNvSpPr/>
          <p:nvPr/>
        </p:nvSpPr>
        <p:spPr>
          <a:xfrm>
            <a:off x="119607" y="1061994"/>
            <a:ext cx="5739326" cy="5446216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0B13B7-CBBB-F640-B2F7-A98B70A81B56}"/>
              </a:ext>
            </a:extLst>
          </p:cNvPr>
          <p:cNvSpPr txBox="1"/>
          <p:nvPr/>
        </p:nvSpPr>
        <p:spPr>
          <a:xfrm>
            <a:off x="709885" y="1100354"/>
            <a:ext cx="4558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One beat note combinations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99EF68-2C89-E247-9D54-92C0FDC45ECB}"/>
              </a:ext>
            </a:extLst>
          </p:cNvPr>
          <p:cNvSpPr/>
          <p:nvPr/>
        </p:nvSpPr>
        <p:spPr>
          <a:xfrm>
            <a:off x="6028849" y="1113872"/>
            <a:ext cx="5776275" cy="328879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75AAB5-A8C0-0A43-AD7A-037294A45AA6}"/>
              </a:ext>
            </a:extLst>
          </p:cNvPr>
          <p:cNvSpPr txBox="1"/>
          <p:nvPr/>
        </p:nvSpPr>
        <p:spPr>
          <a:xfrm>
            <a:off x="7132838" y="1127167"/>
            <a:ext cx="2318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Longer notes</a:t>
            </a:r>
          </a:p>
        </p:txBody>
      </p:sp>
      <p:pic>
        <p:nvPicPr>
          <p:cNvPr id="13" name="Picture 12" descr="A picture containing mirror&#10;&#10;Description automatically generated">
            <a:extLst>
              <a:ext uri="{FF2B5EF4-FFF2-40B4-BE49-F238E27FC236}">
                <a16:creationId xmlns:a16="http://schemas.microsoft.com/office/drawing/2014/main" id="{5A6550CA-FF1D-894C-9C91-F04CDA7628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86373" y="2342241"/>
            <a:ext cx="426575" cy="663559"/>
          </a:xfrm>
          <a:prstGeom prst="rect">
            <a:avLst/>
          </a:prstGeom>
        </p:spPr>
      </p:pic>
      <p:pic>
        <p:nvPicPr>
          <p:cNvPr id="14" name="Picture 13" descr="A picture containing mirror&#10;&#10;Description automatically generated">
            <a:extLst>
              <a:ext uri="{FF2B5EF4-FFF2-40B4-BE49-F238E27FC236}">
                <a16:creationId xmlns:a16="http://schemas.microsoft.com/office/drawing/2014/main" id="{102B8500-6065-084F-BDC5-834C30A220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05695" y="1578615"/>
            <a:ext cx="361404" cy="663559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565B5A86-9584-C14F-9A7B-7B161421359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3261" t="18587" r="9823" b="18259"/>
          <a:stretch/>
        </p:blipFill>
        <p:spPr>
          <a:xfrm>
            <a:off x="6210299" y="3509112"/>
            <a:ext cx="363845" cy="2527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BC4A4C-97F2-FB46-B6FA-3E9E57C62F80}"/>
              </a:ext>
            </a:extLst>
          </p:cNvPr>
          <p:cNvSpPr txBox="1"/>
          <p:nvPr/>
        </p:nvSpPr>
        <p:spPr>
          <a:xfrm>
            <a:off x="1390675" y="1880370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crotchet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66C950-C604-CE4E-909D-23C479158CC7}"/>
              </a:ext>
            </a:extLst>
          </p:cNvPr>
          <p:cNvSpPr txBox="1"/>
          <p:nvPr/>
        </p:nvSpPr>
        <p:spPr>
          <a:xfrm>
            <a:off x="1389603" y="2639876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 quavers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D7422A-BDBD-7D43-841A-3F77089DC681}"/>
              </a:ext>
            </a:extLst>
          </p:cNvPr>
          <p:cNvSpPr txBox="1"/>
          <p:nvPr/>
        </p:nvSpPr>
        <p:spPr>
          <a:xfrm>
            <a:off x="1389603" y="3411808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4 semiquavers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DAA4ED-6550-2746-BEC3-CE99D38DDE1D}"/>
              </a:ext>
            </a:extLst>
          </p:cNvPr>
          <p:cNvSpPr txBox="1"/>
          <p:nvPr/>
        </p:nvSpPr>
        <p:spPr>
          <a:xfrm>
            <a:off x="1389602" y="4115001"/>
            <a:ext cx="23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 semiquavers </a:t>
            </a:r>
          </a:p>
          <a:p>
            <a:r>
              <a:rPr lang="en-US" sz="2400" b="1" dirty="0"/>
              <a:t>+ a quaver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C5923A-24C9-4A4A-AC7B-0EB580243D9A}"/>
              </a:ext>
            </a:extLst>
          </p:cNvPr>
          <p:cNvSpPr txBox="1"/>
          <p:nvPr/>
        </p:nvSpPr>
        <p:spPr>
          <a:xfrm>
            <a:off x="1376573" y="4965009"/>
            <a:ext cx="23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1 quaver + </a:t>
            </a:r>
          </a:p>
          <a:p>
            <a:r>
              <a:rPr lang="en-US" sz="2400" b="1" dirty="0"/>
              <a:t>2 semiquavers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9F9A3E-A3CF-7743-BE88-940EBA94E12F}"/>
              </a:ext>
            </a:extLst>
          </p:cNvPr>
          <p:cNvSpPr txBox="1"/>
          <p:nvPr/>
        </p:nvSpPr>
        <p:spPr>
          <a:xfrm>
            <a:off x="1376573" y="5892817"/>
            <a:ext cx="1518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rest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C3BFD1-1E38-0242-A733-F43FDBE51083}"/>
              </a:ext>
            </a:extLst>
          </p:cNvPr>
          <p:cNvSpPr/>
          <p:nvPr/>
        </p:nvSpPr>
        <p:spPr>
          <a:xfrm>
            <a:off x="3427560" y="1926890"/>
            <a:ext cx="921952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Tea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C78117-2BB2-4B40-A225-EA7012883BAB}"/>
              </a:ext>
            </a:extLst>
          </p:cNvPr>
          <p:cNvSpPr/>
          <p:nvPr/>
        </p:nvSpPr>
        <p:spPr>
          <a:xfrm>
            <a:off x="3434964" y="2674021"/>
            <a:ext cx="1192508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Coffee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9BA7F4-ABEC-5842-9FE3-2961D54FCC95}"/>
              </a:ext>
            </a:extLst>
          </p:cNvPr>
          <p:cNvSpPr/>
          <p:nvPr/>
        </p:nvSpPr>
        <p:spPr>
          <a:xfrm>
            <a:off x="3439383" y="3411808"/>
            <a:ext cx="1589816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 err="1"/>
              <a:t>Cocacola</a:t>
            </a:r>
            <a:endParaRPr lang="en-US" sz="28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D158B48-9817-2A46-988F-EC099082112C}"/>
              </a:ext>
            </a:extLst>
          </p:cNvPr>
          <p:cNvSpPr/>
          <p:nvPr/>
        </p:nvSpPr>
        <p:spPr>
          <a:xfrm>
            <a:off x="3439383" y="4223076"/>
            <a:ext cx="1776083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Lemonade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64CD4BE-1F4B-8446-8725-FEF98109932E}"/>
              </a:ext>
            </a:extLst>
          </p:cNvPr>
          <p:cNvSpPr/>
          <p:nvPr/>
        </p:nvSpPr>
        <p:spPr>
          <a:xfrm>
            <a:off x="3439383" y="5087019"/>
            <a:ext cx="2182484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Blackcurrant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4FD755B-AB72-8C40-B4C1-2D048E8E468F}"/>
              </a:ext>
            </a:extLst>
          </p:cNvPr>
          <p:cNvSpPr/>
          <p:nvPr/>
        </p:nvSpPr>
        <p:spPr>
          <a:xfrm>
            <a:off x="3451177" y="5864474"/>
            <a:ext cx="820686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Rest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276F92-0DF7-2342-91E4-EAD7C4B55962}"/>
              </a:ext>
            </a:extLst>
          </p:cNvPr>
          <p:cNvSpPr txBox="1"/>
          <p:nvPr/>
        </p:nvSpPr>
        <p:spPr>
          <a:xfrm>
            <a:off x="6736420" y="1820805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minim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07EBA7-6BAD-4B4A-B9C8-D6AAC84C7604}"/>
              </a:ext>
            </a:extLst>
          </p:cNvPr>
          <p:cNvSpPr txBox="1"/>
          <p:nvPr/>
        </p:nvSpPr>
        <p:spPr>
          <a:xfrm>
            <a:off x="6736419" y="2594736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dotted minim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0BD29D-6FA0-B641-B031-868EE694CB4B}"/>
              </a:ext>
            </a:extLst>
          </p:cNvPr>
          <p:cNvSpPr txBox="1"/>
          <p:nvPr/>
        </p:nvSpPr>
        <p:spPr>
          <a:xfrm>
            <a:off x="6736418" y="3364150"/>
            <a:ext cx="231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semibreve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E173CC9-167D-DD4F-9B1B-AB46606121C7}"/>
              </a:ext>
            </a:extLst>
          </p:cNvPr>
          <p:cNvSpPr/>
          <p:nvPr/>
        </p:nvSpPr>
        <p:spPr>
          <a:xfrm>
            <a:off x="8120991" y="1772673"/>
            <a:ext cx="1641796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One Two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39B6C3F-44CF-384F-B42F-C2600790EEFE}"/>
              </a:ext>
            </a:extLst>
          </p:cNvPr>
          <p:cNvSpPr/>
          <p:nvPr/>
        </p:nvSpPr>
        <p:spPr>
          <a:xfrm>
            <a:off x="8630734" y="2549752"/>
            <a:ext cx="2579131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One Two Three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443BC61-841F-4E4E-B9AD-887B6330285F}"/>
              </a:ext>
            </a:extLst>
          </p:cNvPr>
          <p:cNvSpPr/>
          <p:nvPr/>
        </p:nvSpPr>
        <p:spPr>
          <a:xfrm>
            <a:off x="8290998" y="3327084"/>
            <a:ext cx="3342201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One Two Three Four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06C964-BDFE-774F-A7D7-9D506838A79D}"/>
              </a:ext>
            </a:extLst>
          </p:cNvPr>
          <p:cNvSpPr txBox="1"/>
          <p:nvPr/>
        </p:nvSpPr>
        <p:spPr>
          <a:xfrm>
            <a:off x="6205695" y="4787090"/>
            <a:ext cx="5427504" cy="1846659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Remember:    </a:t>
            </a:r>
            <a:r>
              <a:rPr lang="en-US" sz="3200" b="1" dirty="0">
                <a:solidFill>
                  <a:srgbClr val="0070C0"/>
                </a:solidFill>
              </a:rPr>
              <a:t>Variety</a:t>
            </a:r>
            <a:r>
              <a:rPr lang="en-US" sz="3200" b="1" dirty="0"/>
              <a:t>   </a:t>
            </a:r>
          </a:p>
          <a:p>
            <a:r>
              <a:rPr lang="en-US" sz="3200" b="1" dirty="0"/>
              <a:t>         </a:t>
            </a:r>
            <a:endParaRPr lang="en-US" sz="3200" b="1" dirty="0">
              <a:solidFill>
                <a:srgbClr val="0070C0"/>
              </a:solidFill>
            </a:endParaRP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sz="3200" b="1" dirty="0"/>
              <a:t>       </a:t>
            </a:r>
            <a:r>
              <a:rPr lang="en-US" sz="3200" b="1" dirty="0">
                <a:solidFill>
                  <a:srgbClr val="0070C0"/>
                </a:solidFill>
              </a:rPr>
              <a:t>Drink words    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68A638-B51E-6247-8A6F-25F1C61AB401}"/>
              </a:ext>
            </a:extLst>
          </p:cNvPr>
          <p:cNvSpPr txBox="1"/>
          <p:nvPr/>
        </p:nvSpPr>
        <p:spPr>
          <a:xfrm>
            <a:off x="6289130" y="536627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E68B90-4895-BA47-9AFE-CEA634C3593A}"/>
              </a:ext>
            </a:extLst>
          </p:cNvPr>
          <p:cNvSpPr txBox="1"/>
          <p:nvPr/>
        </p:nvSpPr>
        <p:spPr>
          <a:xfrm>
            <a:off x="6307943" y="578744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402FD2A8-CE35-A245-ABD4-849301A1F517}"/>
              </a:ext>
            </a:extLst>
          </p:cNvPr>
          <p:cNvSpPr/>
          <p:nvPr/>
        </p:nvSpPr>
        <p:spPr>
          <a:xfrm>
            <a:off x="6289130" y="5408710"/>
            <a:ext cx="447288" cy="9777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F0529685-A955-214B-8F01-629AF6FEA02F}"/>
              </a:ext>
            </a:extLst>
          </p:cNvPr>
          <p:cNvSpPr/>
          <p:nvPr/>
        </p:nvSpPr>
        <p:spPr>
          <a:xfrm>
            <a:off x="7317070" y="5466743"/>
            <a:ext cx="1175099" cy="4662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5636AE6E-E25F-814A-A599-08169506FC25}"/>
              </a:ext>
            </a:extLst>
          </p:cNvPr>
          <p:cNvSpPr/>
          <p:nvPr/>
        </p:nvSpPr>
        <p:spPr>
          <a:xfrm>
            <a:off x="6863957" y="6123649"/>
            <a:ext cx="2191256" cy="4662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FB4C4E54-E8A9-E44D-8757-ECCDE34D0281}"/>
              </a:ext>
            </a:extLst>
          </p:cNvPr>
          <p:cNvSpPr/>
          <p:nvPr/>
        </p:nvSpPr>
        <p:spPr>
          <a:xfrm>
            <a:off x="8584608" y="4876456"/>
            <a:ext cx="1308387" cy="4662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A66423F-369C-5846-9871-DE5F01D03169}"/>
              </a:ext>
            </a:extLst>
          </p:cNvPr>
          <p:cNvSpPr txBox="1"/>
          <p:nvPr/>
        </p:nvSpPr>
        <p:spPr>
          <a:xfrm>
            <a:off x="9251914" y="5408375"/>
            <a:ext cx="2298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Longer note ending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9B4759E3-35AA-EF47-B59F-52FD8432EF12}"/>
              </a:ext>
            </a:extLst>
          </p:cNvPr>
          <p:cNvSpPr/>
          <p:nvPr/>
        </p:nvSpPr>
        <p:spPr>
          <a:xfrm>
            <a:off x="9266105" y="5494023"/>
            <a:ext cx="2125968" cy="950646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D261C51-4818-C74B-BE25-77FCA60739D8}"/>
              </a:ext>
            </a:extLst>
          </p:cNvPr>
          <p:cNvSpPr txBox="1"/>
          <p:nvPr/>
        </p:nvSpPr>
        <p:spPr>
          <a:xfrm>
            <a:off x="7317070" y="5406693"/>
            <a:ext cx="1767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8 bars</a:t>
            </a:r>
          </a:p>
        </p:txBody>
      </p:sp>
    </p:spTree>
    <p:extLst>
      <p:ext uri="{BB962C8B-B14F-4D97-AF65-F5344CB8AC3E}">
        <p14:creationId xmlns:p14="http://schemas.microsoft.com/office/powerpoint/2010/main" val="3333705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2E4D613-1033-F04B-A179-B72A32AA804C}"/>
              </a:ext>
            </a:extLst>
          </p:cNvPr>
          <p:cNvSpPr txBox="1"/>
          <p:nvPr/>
        </p:nvSpPr>
        <p:spPr>
          <a:xfrm>
            <a:off x="190005" y="1575420"/>
            <a:ext cx="9821503" cy="126188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A.</a:t>
            </a:r>
          </a:p>
          <a:p>
            <a:endParaRPr lang="en-US" sz="2400" b="1" dirty="0"/>
          </a:p>
          <a:p>
            <a:endParaRPr lang="en-US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0D35F2-E05B-414D-8A3C-0C372E3013FE}"/>
              </a:ext>
            </a:extLst>
          </p:cNvPr>
          <p:cNvSpPr txBox="1"/>
          <p:nvPr/>
        </p:nvSpPr>
        <p:spPr>
          <a:xfrm>
            <a:off x="54935" y="111561"/>
            <a:ext cx="12082130" cy="1323439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Answers: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/>
              <a:t>Check the time signature at the beginning and then write out the </a:t>
            </a:r>
            <a:r>
              <a:rPr lang="en-US" sz="2400" b="1" dirty="0">
                <a:solidFill>
                  <a:srgbClr val="0070C0"/>
                </a:solidFill>
              </a:rPr>
              <a:t>‘rhythm drink words’</a:t>
            </a:r>
            <a:r>
              <a:rPr lang="en-US" sz="2400" b="1" dirty="0"/>
              <a:t> for each rhythm, inserting a </a:t>
            </a:r>
            <a:r>
              <a:rPr lang="en-US" sz="2400" b="1" dirty="0">
                <a:solidFill>
                  <a:srgbClr val="0070C0"/>
                </a:solidFill>
              </a:rPr>
              <a:t>forward slash</a:t>
            </a:r>
            <a:r>
              <a:rPr lang="en-US" sz="2400" b="1" dirty="0"/>
              <a:t> (</a:t>
            </a:r>
            <a:r>
              <a:rPr lang="en-US" sz="2400" b="1" dirty="0">
                <a:solidFill>
                  <a:srgbClr val="0070C0"/>
                </a:solidFill>
              </a:rPr>
              <a:t>/</a:t>
            </a:r>
            <a:r>
              <a:rPr lang="en-US" sz="2400" b="1" dirty="0"/>
              <a:t>) at the end of each bar.</a:t>
            </a:r>
            <a:endParaRPr lang="en-US" sz="2400" dirty="0"/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4BD352D4-6E5D-FD49-B754-D023FB8C1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659" y="1794146"/>
            <a:ext cx="247133" cy="472585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07502B10-0E85-F547-B224-80AD6260F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700" y="1770639"/>
            <a:ext cx="602968" cy="530508"/>
          </a:xfrm>
          <a:prstGeom prst="rect">
            <a:avLst/>
          </a:prstGeom>
        </p:spPr>
      </p:pic>
      <p:pic>
        <p:nvPicPr>
          <p:cNvPr id="7" name="Picture 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F5B79B9-712B-6B43-A52B-DB00B5F47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9378" y="1794146"/>
            <a:ext cx="737662" cy="483495"/>
          </a:xfrm>
          <a:prstGeom prst="rect">
            <a:avLst/>
          </a:prstGeom>
        </p:spPr>
      </p:pic>
      <p:pic>
        <p:nvPicPr>
          <p:cNvPr id="9" name="Picture 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FB293BE5-6465-A04A-936A-3BAE56A3E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5826" y="1794146"/>
            <a:ext cx="737662" cy="4834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0C03F0-5A20-7243-A415-384F889008C2}"/>
              </a:ext>
            </a:extLst>
          </p:cNvPr>
          <p:cNvSpPr txBox="1"/>
          <p:nvPr/>
        </p:nvSpPr>
        <p:spPr>
          <a:xfrm>
            <a:off x="0" y="3382804"/>
            <a:ext cx="12192000" cy="144655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B.</a:t>
            </a:r>
          </a:p>
          <a:p>
            <a:endParaRPr lang="en-US" sz="2000" b="1" dirty="0"/>
          </a:p>
          <a:p>
            <a:endParaRPr lang="en-US" sz="2400" b="1" dirty="0"/>
          </a:p>
          <a:p>
            <a:endParaRPr lang="en-US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442E6E4-9F45-7742-AEDB-8DB59FCEE7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3937460" y="1846599"/>
            <a:ext cx="290975" cy="473252"/>
          </a:xfrm>
          <a:prstGeom prst="rect">
            <a:avLst/>
          </a:prstGeom>
        </p:spPr>
      </p:pic>
      <p:pic>
        <p:nvPicPr>
          <p:cNvPr id="36" name="Picture 35" descr="A picture containing table&#10;&#10;Description automatically generated">
            <a:extLst>
              <a:ext uri="{FF2B5EF4-FFF2-40B4-BE49-F238E27FC236}">
                <a16:creationId xmlns:a16="http://schemas.microsoft.com/office/drawing/2014/main" id="{F83E390D-9820-2D4C-AA08-994756EE73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4484859" y="1818825"/>
            <a:ext cx="602968" cy="50728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CFF41D6-9A9B-0345-BA9C-E2CCFBC12682}"/>
              </a:ext>
            </a:extLst>
          </p:cNvPr>
          <p:cNvSpPr txBox="1"/>
          <p:nvPr/>
        </p:nvSpPr>
        <p:spPr>
          <a:xfrm>
            <a:off x="597488" y="1748009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20B034-ABCD-F74A-B579-1FEFF1158305}"/>
              </a:ext>
            </a:extLst>
          </p:cNvPr>
          <p:cNvSpPr txBox="1"/>
          <p:nvPr/>
        </p:nvSpPr>
        <p:spPr>
          <a:xfrm>
            <a:off x="583277" y="2025514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4</a:t>
            </a:r>
          </a:p>
        </p:txBody>
      </p:sp>
      <p:pic>
        <p:nvPicPr>
          <p:cNvPr id="48" name="Picture 47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44B7E30-5CEB-804A-B41C-94C8D4CD41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1323" y="1787557"/>
            <a:ext cx="622779" cy="53503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60CD85B-F258-6949-9176-82B22B8157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6624869" y="1846599"/>
            <a:ext cx="290975" cy="473252"/>
          </a:xfrm>
          <a:prstGeom prst="rect">
            <a:avLst/>
          </a:prstGeom>
        </p:spPr>
      </p:pic>
      <p:pic>
        <p:nvPicPr>
          <p:cNvPr id="50" name="Picture 49" descr="A close up of a device&#10;&#10;Description automatically generated">
            <a:extLst>
              <a:ext uri="{FF2B5EF4-FFF2-40B4-BE49-F238E27FC236}">
                <a16:creationId xmlns:a16="http://schemas.microsoft.com/office/drawing/2014/main" id="{268D0237-38E7-984C-88E3-10206115D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8818" y="1830015"/>
            <a:ext cx="247133" cy="472585"/>
          </a:xfrm>
          <a:prstGeom prst="rect">
            <a:avLst/>
          </a:prstGeom>
        </p:spPr>
      </p:pic>
      <p:pic>
        <p:nvPicPr>
          <p:cNvPr id="51" name="Picture 5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D3EA6F3F-9EF2-D542-863B-D2FEA40C30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1685" y="1830015"/>
            <a:ext cx="737662" cy="483495"/>
          </a:xfrm>
          <a:prstGeom prst="rect">
            <a:avLst/>
          </a:prstGeom>
        </p:spPr>
      </p:pic>
      <p:pic>
        <p:nvPicPr>
          <p:cNvPr id="52" name="Picture 51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1A05BE7-ED10-484F-9E32-4D2D2D7BB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1109" y="1781021"/>
            <a:ext cx="602968" cy="530508"/>
          </a:xfrm>
          <a:prstGeom prst="rect">
            <a:avLst/>
          </a:prstGeom>
        </p:spPr>
      </p:pic>
      <p:pic>
        <p:nvPicPr>
          <p:cNvPr id="53" name="Picture 52" descr="A close up of a device&#10;&#10;Description automatically generated">
            <a:extLst>
              <a:ext uri="{FF2B5EF4-FFF2-40B4-BE49-F238E27FC236}">
                <a16:creationId xmlns:a16="http://schemas.microsoft.com/office/drawing/2014/main" id="{A6543388-7100-7344-A61A-FA1EE754A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0426" y="1813761"/>
            <a:ext cx="247133" cy="472585"/>
          </a:xfrm>
          <a:prstGeom prst="rect">
            <a:avLst/>
          </a:prstGeom>
        </p:spPr>
      </p:pic>
      <p:pic>
        <p:nvPicPr>
          <p:cNvPr id="56" name="Picture 5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1DA7B16-E231-AC40-B7A3-CA2E19EEF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774" y="3875025"/>
            <a:ext cx="737662" cy="483495"/>
          </a:xfrm>
          <a:prstGeom prst="rect">
            <a:avLst/>
          </a:prstGeom>
        </p:spPr>
      </p:pic>
      <p:pic>
        <p:nvPicPr>
          <p:cNvPr id="57" name="Picture 5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21B6DF4C-57EF-9346-A1F5-44CE08A81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368" y="3844264"/>
            <a:ext cx="602968" cy="53050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91A32B13-D10E-7542-8D92-20D8893F8D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1954603" y="3889196"/>
            <a:ext cx="290975" cy="473252"/>
          </a:xfrm>
          <a:prstGeom prst="rect">
            <a:avLst/>
          </a:prstGeom>
        </p:spPr>
      </p:pic>
      <p:pic>
        <p:nvPicPr>
          <p:cNvPr id="59" name="Picture 58" descr="A picture containing table&#10;&#10;Description automatically generated">
            <a:extLst>
              <a:ext uri="{FF2B5EF4-FFF2-40B4-BE49-F238E27FC236}">
                <a16:creationId xmlns:a16="http://schemas.microsoft.com/office/drawing/2014/main" id="{C61A3AB1-6DA3-7543-BBB2-13DC446A364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566191" y="3888901"/>
            <a:ext cx="602968" cy="507281"/>
          </a:xfrm>
          <a:prstGeom prst="rect">
            <a:avLst/>
          </a:prstGeom>
        </p:spPr>
      </p:pic>
      <p:pic>
        <p:nvPicPr>
          <p:cNvPr id="60" name="Picture 5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E89B2B47-88F7-CD4D-B1E4-82A1F59A5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085" y="3884075"/>
            <a:ext cx="737662" cy="483495"/>
          </a:xfrm>
          <a:prstGeom prst="rect">
            <a:avLst/>
          </a:prstGeom>
        </p:spPr>
      </p:pic>
      <p:pic>
        <p:nvPicPr>
          <p:cNvPr id="61" name="Picture 60" descr="A picture containing table&#10;&#10;Description automatically generated">
            <a:extLst>
              <a:ext uri="{FF2B5EF4-FFF2-40B4-BE49-F238E27FC236}">
                <a16:creationId xmlns:a16="http://schemas.microsoft.com/office/drawing/2014/main" id="{7A25634B-5889-E54D-ABFA-F8004138FB0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4810290" y="3895688"/>
            <a:ext cx="602968" cy="50728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0D5EF28A-7343-9A4A-9590-D57D1CE32C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5758766" y="3880146"/>
            <a:ext cx="290975" cy="473252"/>
          </a:xfrm>
          <a:prstGeom prst="rect">
            <a:avLst/>
          </a:prstGeom>
        </p:spPr>
      </p:pic>
      <p:pic>
        <p:nvPicPr>
          <p:cNvPr id="63" name="Picture 6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64E7205F-6A40-834A-98DD-C98FE07B7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307" y="3844264"/>
            <a:ext cx="602968" cy="530508"/>
          </a:xfrm>
          <a:prstGeom prst="rect">
            <a:avLst/>
          </a:prstGeom>
        </p:spPr>
      </p:pic>
      <p:pic>
        <p:nvPicPr>
          <p:cNvPr id="64" name="Picture 63" descr="A close up of a device&#10;&#10;Description automatically generated">
            <a:extLst>
              <a:ext uri="{FF2B5EF4-FFF2-40B4-BE49-F238E27FC236}">
                <a16:creationId xmlns:a16="http://schemas.microsoft.com/office/drawing/2014/main" id="{3EE72759-ECB4-964F-85CF-69E81CFE3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4204" y="3890640"/>
            <a:ext cx="247133" cy="472585"/>
          </a:xfrm>
          <a:prstGeom prst="rect">
            <a:avLst/>
          </a:prstGeom>
        </p:spPr>
      </p:pic>
      <p:pic>
        <p:nvPicPr>
          <p:cNvPr id="65" name="Picture 64" descr="A close up of a device&#10;&#10;Description automatically generated">
            <a:extLst>
              <a:ext uri="{FF2B5EF4-FFF2-40B4-BE49-F238E27FC236}">
                <a16:creationId xmlns:a16="http://schemas.microsoft.com/office/drawing/2014/main" id="{04EC9054-F12D-BE42-AC11-1816FF46B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8564" y="3884075"/>
            <a:ext cx="247133" cy="472585"/>
          </a:xfrm>
          <a:prstGeom prst="rect">
            <a:avLst/>
          </a:prstGeom>
        </p:spPr>
      </p:pic>
      <p:pic>
        <p:nvPicPr>
          <p:cNvPr id="66" name="Picture 6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46F16C45-51E9-0E46-BB8B-651BF6DB3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1011" y="3892906"/>
            <a:ext cx="737662" cy="483495"/>
          </a:xfrm>
          <a:prstGeom prst="rect">
            <a:avLst/>
          </a:prstGeom>
        </p:spPr>
      </p:pic>
      <p:pic>
        <p:nvPicPr>
          <p:cNvPr id="67" name="Picture 66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188FA5A2-B43B-CC4A-85D4-508568C770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3639" y="3875025"/>
            <a:ext cx="622779" cy="535034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DD940BF5-558F-F540-A300-31F9EA492C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9513789" y="3951952"/>
            <a:ext cx="290975" cy="473252"/>
          </a:xfrm>
          <a:prstGeom prst="rect">
            <a:avLst/>
          </a:prstGeom>
        </p:spPr>
      </p:pic>
      <p:pic>
        <p:nvPicPr>
          <p:cNvPr id="69" name="Picture 6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AC1312F-39C1-D340-BAEF-706CC5A14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3461" y="3884074"/>
            <a:ext cx="602968" cy="530508"/>
          </a:xfrm>
          <a:prstGeom prst="rect">
            <a:avLst/>
          </a:prstGeom>
        </p:spPr>
      </p:pic>
      <p:pic>
        <p:nvPicPr>
          <p:cNvPr id="70" name="Picture 6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4D835C03-191F-554E-A816-45EE4E2889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7464" y="3919474"/>
            <a:ext cx="737662" cy="483495"/>
          </a:xfrm>
          <a:prstGeom prst="rect">
            <a:avLst/>
          </a:prstGeom>
        </p:spPr>
      </p:pic>
      <p:pic>
        <p:nvPicPr>
          <p:cNvPr id="71" name="Picture 70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A00E04E9-3DBE-B446-A5A6-DDCCB8A73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1941" y="3884074"/>
            <a:ext cx="602968" cy="530508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DB6829DB-F4FD-5A48-AF24-3C28DF38A198}"/>
              </a:ext>
            </a:extLst>
          </p:cNvPr>
          <p:cNvSpPr txBox="1"/>
          <p:nvPr/>
        </p:nvSpPr>
        <p:spPr>
          <a:xfrm>
            <a:off x="116846" y="3822984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4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B2C77C6-77A1-E04B-9629-8E0D59C740D0}"/>
              </a:ext>
            </a:extLst>
          </p:cNvPr>
          <p:cNvSpPr txBox="1"/>
          <p:nvPr/>
        </p:nvSpPr>
        <p:spPr>
          <a:xfrm>
            <a:off x="114358" y="4100489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CD397D-3D58-5845-850A-A9F3D3CAB9CC}"/>
              </a:ext>
            </a:extLst>
          </p:cNvPr>
          <p:cNvSpPr txBox="1"/>
          <p:nvPr/>
        </p:nvSpPr>
        <p:spPr>
          <a:xfrm>
            <a:off x="661481" y="2319851"/>
            <a:ext cx="2461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tea   </a:t>
            </a:r>
            <a:r>
              <a:rPr lang="en-US" dirty="0" err="1"/>
              <a:t>cocacola</a:t>
            </a:r>
            <a:r>
              <a:rPr lang="en-US" dirty="0"/>
              <a:t>   </a:t>
            </a:r>
            <a:r>
              <a:rPr lang="en-US" dirty="0" err="1"/>
              <a:t>cocacola</a:t>
            </a:r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F8B2496-D08E-844D-8C5E-516C9213E820}"/>
              </a:ext>
            </a:extLst>
          </p:cNvPr>
          <p:cNvSpPr txBox="1"/>
          <p:nvPr/>
        </p:nvSpPr>
        <p:spPr>
          <a:xfrm>
            <a:off x="3088434" y="2316530"/>
            <a:ext cx="2461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coffee  rest blackcurrant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366A06-3A07-254B-A3F7-BECB2539870E}"/>
              </a:ext>
            </a:extLst>
          </p:cNvPr>
          <p:cNvSpPr txBox="1"/>
          <p:nvPr/>
        </p:nvSpPr>
        <p:spPr>
          <a:xfrm>
            <a:off x="2855593" y="2206362"/>
            <a:ext cx="388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/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E331AA7-CD76-F845-9C01-DC73E6409C26}"/>
              </a:ext>
            </a:extLst>
          </p:cNvPr>
          <p:cNvSpPr txBox="1"/>
          <p:nvPr/>
        </p:nvSpPr>
        <p:spPr>
          <a:xfrm>
            <a:off x="5468088" y="2310545"/>
            <a:ext cx="206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lemonade  rest  tea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F3F3E0D-DB55-8A49-BD57-5556A29539B9}"/>
              </a:ext>
            </a:extLst>
          </p:cNvPr>
          <p:cNvSpPr txBox="1"/>
          <p:nvPr/>
        </p:nvSpPr>
        <p:spPr>
          <a:xfrm>
            <a:off x="5305717" y="2206362"/>
            <a:ext cx="388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/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4BDC38F-C515-934B-97A1-C47373D750E8}"/>
              </a:ext>
            </a:extLst>
          </p:cNvPr>
          <p:cNvSpPr txBox="1"/>
          <p:nvPr/>
        </p:nvSpPr>
        <p:spPr>
          <a:xfrm>
            <a:off x="7249727" y="2206681"/>
            <a:ext cx="388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/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354E914-A292-C545-A134-36B5E741A3AC}"/>
              </a:ext>
            </a:extLst>
          </p:cNvPr>
          <p:cNvSpPr txBox="1"/>
          <p:nvPr/>
        </p:nvSpPr>
        <p:spPr>
          <a:xfrm>
            <a:off x="7407972" y="2297377"/>
            <a:ext cx="2439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cocacola</a:t>
            </a:r>
            <a:r>
              <a:rPr lang="en-US" dirty="0"/>
              <a:t>    coffee  tea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08C2DFF-96A5-9246-AD71-A6AB2576059D}"/>
              </a:ext>
            </a:extLst>
          </p:cNvPr>
          <p:cNvSpPr txBox="1"/>
          <p:nvPr/>
        </p:nvSpPr>
        <p:spPr>
          <a:xfrm>
            <a:off x="9408201" y="2178398"/>
            <a:ext cx="388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/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62655D-7E1F-8A4D-B471-079577B4E617}"/>
              </a:ext>
            </a:extLst>
          </p:cNvPr>
          <p:cNvSpPr txBox="1"/>
          <p:nvPr/>
        </p:nvSpPr>
        <p:spPr>
          <a:xfrm>
            <a:off x="285412" y="4345542"/>
            <a:ext cx="348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cocacola</a:t>
            </a:r>
            <a:r>
              <a:rPr lang="en-US" dirty="0"/>
              <a:t>  coffee rest blackcurrant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30539F4-772C-3A4A-BA9C-7FC96C36F386}"/>
              </a:ext>
            </a:extLst>
          </p:cNvPr>
          <p:cNvSpPr txBox="1"/>
          <p:nvPr/>
        </p:nvSpPr>
        <p:spPr>
          <a:xfrm>
            <a:off x="3418428" y="4249543"/>
            <a:ext cx="388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/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F457890-5AA3-8A41-A750-E3C17FE562FE}"/>
              </a:ext>
            </a:extLst>
          </p:cNvPr>
          <p:cNvSpPr txBox="1"/>
          <p:nvPr/>
        </p:nvSpPr>
        <p:spPr>
          <a:xfrm>
            <a:off x="3561958" y="4356556"/>
            <a:ext cx="348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cocacola</a:t>
            </a:r>
            <a:r>
              <a:rPr lang="en-US" dirty="0"/>
              <a:t>  blackcurrant rest coffee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F9EE33E-0ECA-404B-9E0A-15B202ED81E3}"/>
              </a:ext>
            </a:extLst>
          </p:cNvPr>
          <p:cNvSpPr txBox="1"/>
          <p:nvPr/>
        </p:nvSpPr>
        <p:spPr>
          <a:xfrm>
            <a:off x="6653068" y="4259605"/>
            <a:ext cx="388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/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483B79F-F25A-8143-B652-2A280BDF470C}"/>
              </a:ext>
            </a:extLst>
          </p:cNvPr>
          <p:cNvSpPr txBox="1"/>
          <p:nvPr/>
        </p:nvSpPr>
        <p:spPr>
          <a:xfrm>
            <a:off x="6804321" y="4350042"/>
            <a:ext cx="342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tea tea </a:t>
            </a:r>
            <a:r>
              <a:rPr lang="en-US" dirty="0" err="1"/>
              <a:t>cocacola</a:t>
            </a:r>
            <a:r>
              <a:rPr lang="en-US" dirty="0"/>
              <a:t> lemonade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A3924E6-7570-EB43-9BEE-0F7DFD0F81BF}"/>
              </a:ext>
            </a:extLst>
          </p:cNvPr>
          <p:cNvSpPr txBox="1"/>
          <p:nvPr/>
        </p:nvSpPr>
        <p:spPr>
          <a:xfrm>
            <a:off x="9256522" y="4241650"/>
            <a:ext cx="388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/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4341CB7-A2CB-2145-B044-7342C00D538F}"/>
              </a:ext>
            </a:extLst>
          </p:cNvPr>
          <p:cNvSpPr txBox="1"/>
          <p:nvPr/>
        </p:nvSpPr>
        <p:spPr>
          <a:xfrm>
            <a:off x="9380931" y="4362068"/>
            <a:ext cx="342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rest coffee </a:t>
            </a:r>
            <a:r>
              <a:rPr lang="en-US" dirty="0" err="1"/>
              <a:t>cocacola</a:t>
            </a:r>
            <a:r>
              <a:rPr lang="en-US" dirty="0"/>
              <a:t> coffee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6AC77A0-8A1D-8048-B04A-B80EA781A69F}"/>
              </a:ext>
            </a:extLst>
          </p:cNvPr>
          <p:cNvSpPr txBox="1"/>
          <p:nvPr/>
        </p:nvSpPr>
        <p:spPr>
          <a:xfrm>
            <a:off x="11812150" y="4265097"/>
            <a:ext cx="388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15819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4" grpId="0"/>
      <p:bldP spid="12" grpId="0"/>
      <p:bldP spid="75" grpId="0"/>
      <p:bldP spid="76" grpId="0"/>
      <p:bldP spid="78" grpId="0"/>
      <p:bldP spid="79" grpId="0"/>
      <p:bldP spid="86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0D35F2-E05B-414D-8A3C-0C372E3013FE}"/>
              </a:ext>
            </a:extLst>
          </p:cNvPr>
          <p:cNvSpPr txBox="1"/>
          <p:nvPr/>
        </p:nvSpPr>
        <p:spPr>
          <a:xfrm>
            <a:off x="54935" y="66417"/>
            <a:ext cx="12082130" cy="1692771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Answers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sz="2400" b="1" dirty="0"/>
              <a:t>Look at the following rhythm and work out the beat value of these 3 notes:</a:t>
            </a:r>
          </a:p>
          <a:p>
            <a:pPr marL="457200" indent="-457200">
              <a:buFont typeface="+mj-lt"/>
              <a:buAutoNum type="arabicPeriod" startAt="2"/>
            </a:pPr>
            <a:endParaRPr lang="en-US" sz="2400" b="1" dirty="0"/>
          </a:p>
          <a:p>
            <a:pPr marL="457200" indent="-457200">
              <a:buFont typeface="+mj-lt"/>
              <a:buAutoNum type="arabicPeriod" startAt="2"/>
            </a:pPr>
            <a:endParaRPr lang="en-US" sz="24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00363BD-73AE-9044-B698-8D70B121BD22}"/>
              </a:ext>
            </a:extLst>
          </p:cNvPr>
          <p:cNvSpPr txBox="1"/>
          <p:nvPr/>
        </p:nvSpPr>
        <p:spPr>
          <a:xfrm>
            <a:off x="772426" y="2538896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447467-F1DF-3345-ACE3-B4635464D14A}"/>
              </a:ext>
            </a:extLst>
          </p:cNvPr>
          <p:cNvSpPr txBox="1"/>
          <p:nvPr/>
        </p:nvSpPr>
        <p:spPr>
          <a:xfrm>
            <a:off x="767359" y="2816401"/>
            <a:ext cx="156408" cy="3057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b="1" dirty="0"/>
              <a:t>4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CAAEF21-63D8-564B-9548-5EAE4F443E6D}"/>
              </a:ext>
            </a:extLst>
          </p:cNvPr>
          <p:cNvSpPr/>
          <p:nvPr/>
        </p:nvSpPr>
        <p:spPr>
          <a:xfrm>
            <a:off x="6114654" y="1431388"/>
            <a:ext cx="212427" cy="1188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19C7A5C-1301-3D46-8B3B-D6C2F79F4FC4}"/>
              </a:ext>
            </a:extLst>
          </p:cNvPr>
          <p:cNvSpPr/>
          <p:nvPr/>
        </p:nvSpPr>
        <p:spPr>
          <a:xfrm>
            <a:off x="6682460" y="1431618"/>
            <a:ext cx="175559" cy="1188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51CCE6-1E51-6F4B-A400-C513A37B8A33}"/>
              </a:ext>
            </a:extLst>
          </p:cNvPr>
          <p:cNvSpPr/>
          <p:nvPr/>
        </p:nvSpPr>
        <p:spPr>
          <a:xfrm>
            <a:off x="6840812" y="1101735"/>
            <a:ext cx="28800" cy="3794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914E960-CA5C-BB43-B18B-049ED7FEACBF}"/>
              </a:ext>
            </a:extLst>
          </p:cNvPr>
          <p:cNvSpPr/>
          <p:nvPr/>
        </p:nvSpPr>
        <p:spPr>
          <a:xfrm>
            <a:off x="7287214" y="1431618"/>
            <a:ext cx="175559" cy="1188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B20379F-8631-E44B-8087-01BAF41CEA90}"/>
              </a:ext>
            </a:extLst>
          </p:cNvPr>
          <p:cNvSpPr/>
          <p:nvPr/>
        </p:nvSpPr>
        <p:spPr>
          <a:xfrm>
            <a:off x="7457289" y="1090012"/>
            <a:ext cx="21600" cy="3794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8CAFB4-D469-5A4E-A7B0-ECCEFECE4EC3}"/>
              </a:ext>
            </a:extLst>
          </p:cNvPr>
          <p:cNvSpPr>
            <a:spLocks noChangeAspect="1"/>
          </p:cNvSpPr>
          <p:nvPr/>
        </p:nvSpPr>
        <p:spPr>
          <a:xfrm>
            <a:off x="7523047" y="1469488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4" name="Picture 8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EA6136A1-E6BC-2D48-A439-DAF231734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053" y="2579410"/>
            <a:ext cx="602968" cy="530508"/>
          </a:xfrm>
          <a:prstGeom prst="rect">
            <a:avLst/>
          </a:prstGeom>
        </p:spPr>
      </p:pic>
      <p:pic>
        <p:nvPicPr>
          <p:cNvPr id="85" name="Picture 84" descr="A picture containing table&#10;&#10;Description automatically generated">
            <a:extLst>
              <a:ext uri="{FF2B5EF4-FFF2-40B4-BE49-F238E27FC236}">
                <a16:creationId xmlns:a16="http://schemas.microsoft.com/office/drawing/2014/main" id="{B8ED41A3-4FBE-824C-B7BA-E44A9436F8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82"/>
          <a:stretch/>
        </p:blipFill>
        <p:spPr>
          <a:xfrm>
            <a:off x="1907519" y="2613421"/>
            <a:ext cx="602968" cy="50728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86724D9-4552-6C4E-B507-13992E9DD2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0333" y="2613422"/>
            <a:ext cx="318933" cy="54054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171C37F-EDBA-B448-8A03-69D9055D13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5680" y="2629453"/>
            <a:ext cx="317803" cy="508484"/>
          </a:xfrm>
          <a:prstGeom prst="rect">
            <a:avLst/>
          </a:prstGeom>
        </p:spPr>
      </p:pic>
      <p:pic>
        <p:nvPicPr>
          <p:cNvPr id="87" name="Picture 8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B13ABE72-FBA5-E04C-9069-F24058E1DD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9334" y="2625313"/>
            <a:ext cx="737662" cy="483495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801AA799-8055-6046-91C1-1E48B1C0BCB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88" r="1" b="12847"/>
          <a:stretch/>
        </p:blipFill>
        <p:spPr>
          <a:xfrm>
            <a:off x="4942635" y="2608038"/>
            <a:ext cx="290975" cy="473252"/>
          </a:xfrm>
          <a:prstGeom prst="rect">
            <a:avLst/>
          </a:prstGeom>
        </p:spPr>
      </p:pic>
      <p:pic>
        <p:nvPicPr>
          <p:cNvPr id="89" name="Picture 88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DA945068-A4FF-7C40-9115-C783B77CE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382" y="2583957"/>
            <a:ext cx="602968" cy="530508"/>
          </a:xfrm>
          <a:prstGeom prst="rect">
            <a:avLst/>
          </a:prstGeom>
        </p:spPr>
      </p:pic>
      <p:pic>
        <p:nvPicPr>
          <p:cNvPr id="90" name="Picture 8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D15A6F6-2484-3B48-8C30-E8137165FF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4004" y="2585668"/>
            <a:ext cx="622779" cy="535034"/>
          </a:xfrm>
          <a:prstGeom prst="rect">
            <a:avLst/>
          </a:prstGeom>
        </p:spPr>
      </p:pic>
      <p:sp>
        <p:nvSpPr>
          <p:cNvPr id="91" name="Oval 90">
            <a:extLst>
              <a:ext uri="{FF2B5EF4-FFF2-40B4-BE49-F238E27FC236}">
                <a16:creationId xmlns:a16="http://schemas.microsoft.com/office/drawing/2014/main" id="{5907B076-B74A-E745-A8E6-BCA0CB0E3B4A}"/>
              </a:ext>
            </a:extLst>
          </p:cNvPr>
          <p:cNvSpPr/>
          <p:nvPr/>
        </p:nvSpPr>
        <p:spPr>
          <a:xfrm>
            <a:off x="7180330" y="2962418"/>
            <a:ext cx="212427" cy="1188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CD73F99-FAFB-754D-9829-4FED02CB7B84}"/>
              </a:ext>
            </a:extLst>
          </p:cNvPr>
          <p:cNvSpPr/>
          <p:nvPr/>
        </p:nvSpPr>
        <p:spPr>
          <a:xfrm>
            <a:off x="3296403" y="2625313"/>
            <a:ext cx="45719" cy="4953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F7D426E-691F-E64B-BCB5-6085B126057E}"/>
              </a:ext>
            </a:extLst>
          </p:cNvPr>
          <p:cNvSpPr/>
          <p:nvPr/>
        </p:nvSpPr>
        <p:spPr>
          <a:xfrm>
            <a:off x="6025561" y="2605490"/>
            <a:ext cx="45719" cy="4953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D4853C3-48F2-8645-9ED4-1A80319C2246}"/>
              </a:ext>
            </a:extLst>
          </p:cNvPr>
          <p:cNvSpPr/>
          <p:nvPr/>
        </p:nvSpPr>
        <p:spPr>
          <a:xfrm>
            <a:off x="7836188" y="2602442"/>
            <a:ext cx="45719" cy="4953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5FC504CA-434D-8D41-AF37-E472EAFAC316}"/>
              </a:ext>
            </a:extLst>
          </p:cNvPr>
          <p:cNvSpPr/>
          <p:nvPr/>
        </p:nvSpPr>
        <p:spPr>
          <a:xfrm>
            <a:off x="4812851" y="3649868"/>
            <a:ext cx="2174104" cy="1981133"/>
          </a:xfrm>
          <a:prstGeom prst="roundRect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3D429C6-7383-C443-B05F-76AB0BE105E0}"/>
              </a:ext>
            </a:extLst>
          </p:cNvPr>
          <p:cNvSpPr/>
          <p:nvPr/>
        </p:nvSpPr>
        <p:spPr>
          <a:xfrm>
            <a:off x="5376444" y="3950339"/>
            <a:ext cx="212427" cy="14383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E888B6F7-36D0-6243-82E2-2D64F3EBF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9050" y="4214922"/>
            <a:ext cx="385909" cy="654061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128A339A-2A3B-CE4F-B5ED-17B3FE7826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9050" y="4935010"/>
            <a:ext cx="384541" cy="615265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56DAD094-9E92-8643-A7F5-DBEA88A4F190}"/>
              </a:ext>
            </a:extLst>
          </p:cNvPr>
          <p:cNvSpPr txBox="1"/>
          <p:nvPr/>
        </p:nvSpPr>
        <p:spPr>
          <a:xfrm>
            <a:off x="5814887" y="3695180"/>
            <a:ext cx="868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=</a:t>
            </a:r>
          </a:p>
          <a:p>
            <a:endParaRPr lang="en-US" sz="1200" dirty="0"/>
          </a:p>
          <a:p>
            <a:r>
              <a:rPr lang="en-US" sz="3200" dirty="0"/>
              <a:t>=</a:t>
            </a:r>
          </a:p>
          <a:p>
            <a:endParaRPr lang="en-US" sz="1600" dirty="0"/>
          </a:p>
          <a:p>
            <a:r>
              <a:rPr lang="en-US" sz="3200" dirty="0"/>
              <a:t>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CCDC29-D399-C24B-8BD7-4DF2DFE6F559}"/>
              </a:ext>
            </a:extLst>
          </p:cNvPr>
          <p:cNvSpPr txBox="1"/>
          <p:nvPr/>
        </p:nvSpPr>
        <p:spPr>
          <a:xfrm>
            <a:off x="641704" y="1671100"/>
            <a:ext cx="3317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5 beats per bar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F5FC0E0-9A2E-6344-97D6-79C2C882BC1F}"/>
              </a:ext>
            </a:extLst>
          </p:cNvPr>
          <p:cNvSpPr/>
          <p:nvPr/>
        </p:nvSpPr>
        <p:spPr>
          <a:xfrm>
            <a:off x="695670" y="2550619"/>
            <a:ext cx="300792" cy="3057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E12735-04A2-3E42-9A2B-732BDCF15DA9}"/>
              </a:ext>
            </a:extLst>
          </p:cNvPr>
          <p:cNvSpPr txBox="1"/>
          <p:nvPr/>
        </p:nvSpPr>
        <p:spPr>
          <a:xfrm>
            <a:off x="1247497" y="2194320"/>
            <a:ext cx="398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82EE5F7-82EF-534E-9FFD-550CC0EA00ED}"/>
              </a:ext>
            </a:extLst>
          </p:cNvPr>
          <p:cNvSpPr txBox="1"/>
          <p:nvPr/>
        </p:nvSpPr>
        <p:spPr>
          <a:xfrm>
            <a:off x="1761116" y="2185459"/>
            <a:ext cx="813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+  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CCC8146-35CB-9A45-8DA3-04F38E01B3D6}"/>
              </a:ext>
            </a:extLst>
          </p:cNvPr>
          <p:cNvSpPr txBox="1"/>
          <p:nvPr/>
        </p:nvSpPr>
        <p:spPr>
          <a:xfrm>
            <a:off x="2538297" y="2173038"/>
            <a:ext cx="813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+  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ED01E7-DD91-9E4B-AEAB-25FD5D62AAA8}"/>
              </a:ext>
            </a:extLst>
          </p:cNvPr>
          <p:cNvSpPr txBox="1"/>
          <p:nvPr/>
        </p:nvSpPr>
        <p:spPr>
          <a:xfrm>
            <a:off x="2866341" y="2205301"/>
            <a:ext cx="318933" cy="3693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508CE38-9540-CB41-93F2-0EFC8378219D}"/>
              </a:ext>
            </a:extLst>
          </p:cNvPr>
          <p:cNvSpPr txBox="1"/>
          <p:nvPr/>
        </p:nvSpPr>
        <p:spPr>
          <a:xfrm>
            <a:off x="3475333" y="2159134"/>
            <a:ext cx="398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6B266D9-E82D-9A41-90E4-87924FFF69BA}"/>
              </a:ext>
            </a:extLst>
          </p:cNvPr>
          <p:cNvSpPr txBox="1"/>
          <p:nvPr/>
        </p:nvSpPr>
        <p:spPr>
          <a:xfrm>
            <a:off x="3789347" y="2159134"/>
            <a:ext cx="923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+    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734425C-BA31-DB4A-B6B4-923BE1B441EE}"/>
              </a:ext>
            </a:extLst>
          </p:cNvPr>
          <p:cNvSpPr txBox="1"/>
          <p:nvPr/>
        </p:nvSpPr>
        <p:spPr>
          <a:xfrm>
            <a:off x="4646291" y="2159134"/>
            <a:ext cx="622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+ 1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2162E26-E723-4840-A04A-92E046872EEB}"/>
              </a:ext>
            </a:extLst>
          </p:cNvPr>
          <p:cNvSpPr txBox="1"/>
          <p:nvPr/>
        </p:nvSpPr>
        <p:spPr>
          <a:xfrm>
            <a:off x="5103301" y="2159134"/>
            <a:ext cx="786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+   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D1C13B7-293E-F44B-B967-74F4EDADE5EB}"/>
              </a:ext>
            </a:extLst>
          </p:cNvPr>
          <p:cNvSpPr txBox="1"/>
          <p:nvPr/>
        </p:nvSpPr>
        <p:spPr>
          <a:xfrm>
            <a:off x="3512541" y="2214625"/>
            <a:ext cx="318933" cy="3693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44B5F05-2E2C-6D49-A7B3-CB11441DC84D}"/>
              </a:ext>
            </a:extLst>
          </p:cNvPr>
          <p:cNvSpPr txBox="1"/>
          <p:nvPr/>
        </p:nvSpPr>
        <p:spPr>
          <a:xfrm>
            <a:off x="6322266" y="2159134"/>
            <a:ext cx="398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B503DE3-D34D-364B-8145-CF2742DA64F3}"/>
              </a:ext>
            </a:extLst>
          </p:cNvPr>
          <p:cNvSpPr txBox="1"/>
          <p:nvPr/>
        </p:nvSpPr>
        <p:spPr>
          <a:xfrm>
            <a:off x="6823425" y="2159134"/>
            <a:ext cx="813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+  ?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3D2371B-3DDC-AF45-B1BC-4E0272131337}"/>
              </a:ext>
            </a:extLst>
          </p:cNvPr>
          <p:cNvSpPr txBox="1"/>
          <p:nvPr/>
        </p:nvSpPr>
        <p:spPr>
          <a:xfrm>
            <a:off x="7145269" y="2193579"/>
            <a:ext cx="318933" cy="3693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ABE5F45-DF6C-9440-B972-4E3BECA80C0C}"/>
              </a:ext>
            </a:extLst>
          </p:cNvPr>
          <p:cNvSpPr txBox="1"/>
          <p:nvPr/>
        </p:nvSpPr>
        <p:spPr>
          <a:xfrm>
            <a:off x="6249227" y="3837590"/>
            <a:ext cx="318933" cy="3693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FE705A3-7523-F847-8B2B-96EABE4CEF0C}"/>
              </a:ext>
            </a:extLst>
          </p:cNvPr>
          <p:cNvSpPr txBox="1"/>
          <p:nvPr/>
        </p:nvSpPr>
        <p:spPr>
          <a:xfrm>
            <a:off x="6249227" y="4386870"/>
            <a:ext cx="318933" cy="3693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62ECB4A-AC99-464C-8242-A628066A812F}"/>
              </a:ext>
            </a:extLst>
          </p:cNvPr>
          <p:cNvSpPr txBox="1"/>
          <p:nvPr/>
        </p:nvSpPr>
        <p:spPr>
          <a:xfrm>
            <a:off x="6249928" y="5123215"/>
            <a:ext cx="318933" cy="3693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6474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72" grpId="0"/>
      <p:bldP spid="73" grpId="0"/>
      <p:bldP spid="14" grpId="0" animBg="1"/>
      <p:bldP spid="74" grpId="0"/>
      <p:bldP spid="75" grpId="0"/>
      <p:bldP spid="76" grpId="0"/>
      <p:bldP spid="77" grpId="0"/>
      <p:bldP spid="78" grpId="0" animBg="1"/>
      <p:bldP spid="79" grpId="0"/>
      <p:bldP spid="86" grpId="0"/>
      <p:bldP spid="101" grpId="0" animBg="1"/>
      <p:bldP spid="102" grpId="0" animBg="1"/>
      <p:bldP spid="103" grpId="0" animBg="1"/>
      <p:bldP spid="1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99324" y="103950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Rhythm Lesson 3 – Learning Intent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181120" y="1570238"/>
            <a:ext cx="11829756" cy="3170099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To be able to learn the beat value of </a:t>
            </a:r>
            <a:r>
              <a:rPr lang="en-US" sz="4000" b="1" dirty="0">
                <a:solidFill>
                  <a:schemeClr val="bg1"/>
                </a:solidFill>
              </a:rPr>
              <a:t>3 new notes </a:t>
            </a:r>
            <a:r>
              <a:rPr lang="en-US" sz="4000" dirty="0">
                <a:solidFill>
                  <a:schemeClr val="bg1"/>
                </a:solidFill>
              </a:rPr>
              <a:t>- 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rgbClr val="FFFF00"/>
                </a:solidFill>
              </a:rPr>
              <a:t>minim</a:t>
            </a:r>
            <a:r>
              <a:rPr lang="en-US" sz="4000" b="1" dirty="0">
                <a:solidFill>
                  <a:schemeClr val="bg1"/>
                </a:solidFill>
              </a:rPr>
              <a:t>,</a:t>
            </a:r>
            <a:r>
              <a:rPr lang="en-US" sz="4000" b="1" dirty="0">
                <a:solidFill>
                  <a:srgbClr val="FFFF00"/>
                </a:solidFill>
              </a:rPr>
              <a:t> dotted minim </a:t>
            </a:r>
            <a:r>
              <a:rPr lang="en-US" sz="4000" b="1" dirty="0">
                <a:solidFill>
                  <a:schemeClr val="bg1"/>
                </a:solidFill>
              </a:rPr>
              <a:t>&amp;</a:t>
            </a:r>
            <a:r>
              <a:rPr lang="en-US" sz="4000" b="1" dirty="0">
                <a:solidFill>
                  <a:srgbClr val="FFFF00"/>
                </a:solidFill>
              </a:rPr>
              <a:t> semibreve</a:t>
            </a:r>
            <a:endParaRPr lang="en-US" sz="4000" b="1" dirty="0">
              <a:solidFill>
                <a:schemeClr val="bg1"/>
              </a:solidFill>
            </a:endParaRPr>
          </a:p>
          <a:p>
            <a:endParaRPr lang="en-US" sz="3600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To learn how to </a:t>
            </a:r>
            <a:r>
              <a:rPr lang="en-US" sz="4000" b="1" dirty="0">
                <a:solidFill>
                  <a:srgbClr val="FFFF00"/>
                </a:solidFill>
              </a:rPr>
              <a:t>compose a 4-bar rhythm</a:t>
            </a:r>
            <a:r>
              <a:rPr lang="en-US" sz="4000" dirty="0">
                <a:solidFill>
                  <a:schemeClr val="bg1"/>
                </a:solidFill>
              </a:rPr>
              <a:t> using</a:t>
            </a:r>
            <a:r>
              <a:rPr lang="en-US" sz="4000" b="1" dirty="0">
                <a:solidFill>
                  <a:srgbClr val="FFFF00"/>
                </a:solidFill>
              </a:rPr>
              <a:t> staff notation</a:t>
            </a:r>
            <a:r>
              <a:rPr lang="en-US" sz="4000" dirty="0">
                <a:solidFill>
                  <a:schemeClr val="bg1"/>
                </a:solidFill>
              </a:rPr>
              <a:t>.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034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165335" y="141516"/>
            <a:ext cx="4254265" cy="769441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253" y="1304485"/>
            <a:ext cx="4781814" cy="181588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</a:t>
            </a:r>
            <a:r>
              <a:rPr lang="en-US" sz="2800" b="1" dirty="0">
                <a:solidFill>
                  <a:schemeClr val="bg1"/>
                </a:solidFill>
              </a:rPr>
              <a:t>compose </a:t>
            </a:r>
            <a:r>
              <a:rPr lang="en-US" sz="2800" dirty="0">
                <a:solidFill>
                  <a:schemeClr val="bg1"/>
                </a:solidFill>
              </a:rPr>
              <a:t>and</a:t>
            </a:r>
            <a:r>
              <a:rPr lang="en-US" sz="2800" b="1" dirty="0">
                <a:solidFill>
                  <a:schemeClr val="bg1"/>
                </a:solidFill>
              </a:rPr>
              <a:t> notate </a:t>
            </a:r>
            <a:r>
              <a:rPr lang="en-US" sz="2800" dirty="0">
                <a:solidFill>
                  <a:schemeClr val="bg1"/>
                </a:solidFill>
              </a:rPr>
              <a:t>a</a:t>
            </a:r>
            <a:r>
              <a:rPr lang="en-US" sz="2800" b="1" dirty="0">
                <a:solidFill>
                  <a:schemeClr val="bg1"/>
                </a:solidFill>
              </a:rPr>
              <a:t> 4-bar rhythm </a:t>
            </a:r>
            <a:r>
              <a:rPr lang="en-US" sz="2800" dirty="0">
                <a:solidFill>
                  <a:schemeClr val="bg1"/>
                </a:solidFill>
              </a:rPr>
              <a:t>with notes to the value of </a:t>
            </a:r>
            <a:r>
              <a:rPr lang="en-US" sz="2800" b="1" dirty="0">
                <a:solidFill>
                  <a:schemeClr val="bg1"/>
                </a:solidFill>
              </a:rPr>
              <a:t>4 beats per bar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C1634-5445-3E41-B5B8-BF0CCCBFAD34}"/>
              </a:ext>
            </a:extLst>
          </p:cNvPr>
          <p:cNvSpPr txBox="1"/>
          <p:nvPr/>
        </p:nvSpPr>
        <p:spPr>
          <a:xfrm>
            <a:off x="27253" y="3429228"/>
            <a:ext cx="4781814" cy="224676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include considerable </a:t>
            </a:r>
            <a:r>
              <a:rPr lang="en-US" sz="2800" b="1" dirty="0">
                <a:solidFill>
                  <a:schemeClr val="bg1"/>
                </a:solidFill>
              </a:rPr>
              <a:t>variety of notes</a:t>
            </a:r>
            <a:r>
              <a:rPr lang="en-US" sz="2800" dirty="0">
                <a:solidFill>
                  <a:schemeClr val="bg1"/>
                </a:solidFill>
              </a:rPr>
              <a:t>,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including </a:t>
            </a:r>
            <a:r>
              <a:rPr lang="en-US" sz="2800" b="1" dirty="0">
                <a:solidFill>
                  <a:schemeClr val="bg1"/>
                </a:solidFill>
              </a:rPr>
              <a:t>minims, dotted minims &amp; semibreves </a:t>
            </a:r>
            <a:r>
              <a:rPr lang="en-US" sz="2800" dirty="0">
                <a:solidFill>
                  <a:schemeClr val="bg1"/>
                </a:solidFill>
              </a:rPr>
              <a:t>in your composition.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F40449F7-9DD7-E542-8021-202B54293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497" y="196850"/>
            <a:ext cx="7200900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60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B4107A0C-3F42-0848-87C7-DF02EA6AB989}"/>
              </a:ext>
            </a:extLst>
          </p:cNvPr>
          <p:cNvSpPr txBox="1"/>
          <p:nvPr/>
        </p:nvSpPr>
        <p:spPr>
          <a:xfrm>
            <a:off x="3746506" y="1643263"/>
            <a:ext cx="2149434" cy="5016758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a.</a:t>
            </a:r>
          </a:p>
          <a:p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b.</a:t>
            </a:r>
          </a:p>
          <a:p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c.</a:t>
            </a:r>
          </a:p>
          <a:p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d.</a:t>
            </a:r>
          </a:p>
          <a:p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78701-928A-7847-ADD1-21B4B5167C97}"/>
              </a:ext>
            </a:extLst>
          </p:cNvPr>
          <p:cNvSpPr txBox="1"/>
          <p:nvPr/>
        </p:nvSpPr>
        <p:spPr>
          <a:xfrm>
            <a:off x="0" y="-3808"/>
            <a:ext cx="5418235" cy="830997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Reinforcing learning:</a:t>
            </a:r>
            <a:endParaRPr lang="en-US" sz="4800" b="1" dirty="0">
              <a:solidFill>
                <a:srgbClr val="FFFF00"/>
              </a:solidFill>
            </a:endParaRPr>
          </a:p>
        </p:txBody>
      </p:sp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847" y="2957049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986" y="4319791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4349980" y="5455044"/>
            <a:ext cx="559147" cy="9094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4569" y="1856840"/>
            <a:ext cx="444558" cy="8501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0" y="933443"/>
            <a:ext cx="3633849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Name the following musical symbols: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0C2F6E-60DD-1244-8F1D-4C757BC3D01E}"/>
              </a:ext>
            </a:extLst>
          </p:cNvPr>
          <p:cNvSpPr txBox="1"/>
          <p:nvPr/>
        </p:nvSpPr>
        <p:spPr>
          <a:xfrm>
            <a:off x="6402129" y="1745373"/>
            <a:ext cx="2385611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Crotchet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284912C-CEB3-8D4A-B8FF-715575605697}"/>
              </a:ext>
            </a:extLst>
          </p:cNvPr>
          <p:cNvSpPr txBox="1"/>
          <p:nvPr/>
        </p:nvSpPr>
        <p:spPr>
          <a:xfrm>
            <a:off x="6402129" y="2942895"/>
            <a:ext cx="229061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Quavers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2A8BD7-8CF4-DE41-B1EE-526EEA89A61E}"/>
              </a:ext>
            </a:extLst>
          </p:cNvPr>
          <p:cNvSpPr txBox="1"/>
          <p:nvPr/>
        </p:nvSpPr>
        <p:spPr>
          <a:xfrm>
            <a:off x="6449628" y="4315626"/>
            <a:ext cx="3145633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Semiquavers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FE209F0-8819-A44F-B478-6EA236993823}"/>
              </a:ext>
            </a:extLst>
          </p:cNvPr>
          <p:cNvSpPr txBox="1"/>
          <p:nvPr/>
        </p:nvSpPr>
        <p:spPr>
          <a:xfrm>
            <a:off x="6471401" y="5513148"/>
            <a:ext cx="158007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Rest</a:t>
            </a:r>
          </a:p>
        </p:txBody>
      </p:sp>
    </p:spTree>
    <p:extLst>
      <p:ext uri="{BB962C8B-B14F-4D97-AF65-F5344CB8AC3E}">
        <p14:creationId xmlns:p14="http://schemas.microsoft.com/office/powerpoint/2010/main" val="214129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B4107A0C-3F42-0848-87C7-DF02EA6AB989}"/>
              </a:ext>
            </a:extLst>
          </p:cNvPr>
          <p:cNvSpPr txBox="1"/>
          <p:nvPr/>
        </p:nvSpPr>
        <p:spPr>
          <a:xfrm>
            <a:off x="935573" y="1101396"/>
            <a:ext cx="10054160" cy="5016758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a.                                  </a:t>
            </a:r>
          </a:p>
          <a:p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b.</a:t>
            </a:r>
          </a:p>
          <a:p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c.</a:t>
            </a:r>
          </a:p>
          <a:p>
            <a:endParaRPr lang="en-US" sz="4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d.</a:t>
            </a:r>
          </a:p>
          <a:p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914" y="2415182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053" y="3777924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539047" y="4913177"/>
            <a:ext cx="559147" cy="9094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3636" y="1314973"/>
            <a:ext cx="444558" cy="8501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08C82A-FBD9-574D-8ACF-73023388B213}"/>
              </a:ext>
            </a:extLst>
          </p:cNvPr>
          <p:cNvSpPr txBox="1"/>
          <p:nvPr/>
        </p:nvSpPr>
        <p:spPr>
          <a:xfrm>
            <a:off x="-1" y="-14824"/>
            <a:ext cx="6784329" cy="58477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What is the beat value of each note?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0C2F6E-60DD-1244-8F1D-4C757BC3D01E}"/>
              </a:ext>
            </a:extLst>
          </p:cNvPr>
          <p:cNvSpPr txBox="1"/>
          <p:nvPr/>
        </p:nvSpPr>
        <p:spPr>
          <a:xfrm>
            <a:off x="2533823" y="1355312"/>
            <a:ext cx="2385611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Crotchet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284912C-CEB3-8D4A-B8FF-715575605697}"/>
              </a:ext>
            </a:extLst>
          </p:cNvPr>
          <p:cNvSpPr txBox="1"/>
          <p:nvPr/>
        </p:nvSpPr>
        <p:spPr>
          <a:xfrm>
            <a:off x="2797886" y="2455521"/>
            <a:ext cx="2572538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2 Quavers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2A8BD7-8CF4-DE41-B1EE-526EEA89A61E}"/>
              </a:ext>
            </a:extLst>
          </p:cNvPr>
          <p:cNvSpPr txBox="1"/>
          <p:nvPr/>
        </p:nvSpPr>
        <p:spPr>
          <a:xfrm>
            <a:off x="2909667" y="3773759"/>
            <a:ext cx="3874661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4 Semiquavers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FE209F0-8819-A44F-B478-6EA236993823}"/>
              </a:ext>
            </a:extLst>
          </p:cNvPr>
          <p:cNvSpPr txBox="1"/>
          <p:nvPr/>
        </p:nvSpPr>
        <p:spPr>
          <a:xfrm>
            <a:off x="2701668" y="4974553"/>
            <a:ext cx="1580070" cy="76944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Rest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2AADDD-4391-4747-AE3C-0909A968D732}"/>
              </a:ext>
            </a:extLst>
          </p:cNvPr>
          <p:cNvSpPr txBox="1"/>
          <p:nvPr/>
        </p:nvSpPr>
        <p:spPr>
          <a:xfrm>
            <a:off x="4281738" y="1355312"/>
            <a:ext cx="349066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       =</a:t>
            </a:r>
          </a:p>
          <a:p>
            <a:endParaRPr lang="en-US" sz="3600" b="1" dirty="0"/>
          </a:p>
          <a:p>
            <a:r>
              <a:rPr lang="en-US" sz="3600" b="1" dirty="0"/>
              <a:t>            =</a:t>
            </a:r>
          </a:p>
          <a:p>
            <a:endParaRPr lang="en-US" sz="5400" b="1" dirty="0"/>
          </a:p>
          <a:p>
            <a:r>
              <a:rPr lang="en-US" sz="3600" b="1" dirty="0"/>
              <a:t>                          =</a:t>
            </a:r>
          </a:p>
          <a:p>
            <a:endParaRPr lang="en-US" sz="4000" b="1" dirty="0"/>
          </a:p>
          <a:p>
            <a:r>
              <a:rPr lang="en-US" sz="3600" b="1" dirty="0"/>
              <a:t>=</a:t>
            </a:r>
          </a:p>
          <a:p>
            <a:endParaRPr lang="en-US" sz="36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2E9EF8-4B35-9541-8D94-079F7CBB1013}"/>
              </a:ext>
            </a:extLst>
          </p:cNvPr>
          <p:cNvSpPr txBox="1"/>
          <p:nvPr/>
        </p:nvSpPr>
        <p:spPr>
          <a:xfrm>
            <a:off x="5679990" y="1314973"/>
            <a:ext cx="61151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FF3BFB-31D6-A946-B161-447804F4085C}"/>
              </a:ext>
            </a:extLst>
          </p:cNvPr>
          <p:cNvSpPr txBox="1"/>
          <p:nvPr/>
        </p:nvSpPr>
        <p:spPr>
          <a:xfrm>
            <a:off x="5992901" y="2448638"/>
            <a:ext cx="1561067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½ + ½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F86534-CAF6-2A4D-B574-F8F4EF2EA80B}"/>
              </a:ext>
            </a:extLst>
          </p:cNvPr>
          <p:cNvSpPr txBox="1"/>
          <p:nvPr/>
        </p:nvSpPr>
        <p:spPr>
          <a:xfrm>
            <a:off x="7487646" y="3755969"/>
            <a:ext cx="3287301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¼ + ¼ + ¼ + ¼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D9F7E5-DF2D-3B46-B61C-4601FCF563F2}"/>
              </a:ext>
            </a:extLst>
          </p:cNvPr>
          <p:cNvSpPr txBox="1"/>
          <p:nvPr/>
        </p:nvSpPr>
        <p:spPr>
          <a:xfrm>
            <a:off x="4832844" y="4968726"/>
            <a:ext cx="61151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2250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39C7FD22-BC65-704F-B26C-1406F990AD52}"/>
              </a:ext>
            </a:extLst>
          </p:cNvPr>
          <p:cNvSpPr/>
          <p:nvPr/>
        </p:nvSpPr>
        <p:spPr>
          <a:xfrm>
            <a:off x="237065" y="433190"/>
            <a:ext cx="11684001" cy="553997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1400" dirty="0"/>
          </a:p>
          <a:p>
            <a:r>
              <a:rPr lang="en-US" sz="4000" b="1" dirty="0">
                <a:solidFill>
                  <a:schemeClr val="bg1"/>
                </a:solidFill>
              </a:rPr>
              <a:t>So far, we’ve learnt </a:t>
            </a:r>
            <a:r>
              <a:rPr lang="en-US" sz="4000" b="1" dirty="0">
                <a:solidFill>
                  <a:srgbClr val="FFFF00"/>
                </a:solidFill>
              </a:rPr>
              <a:t>combinations of notes </a:t>
            </a:r>
            <a:r>
              <a:rPr lang="en-US" sz="4000" b="1" dirty="0">
                <a:solidFill>
                  <a:schemeClr val="bg1"/>
                </a:solidFill>
              </a:rPr>
              <a:t>that add up to the value of a beat.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4000" dirty="0">
                <a:solidFill>
                  <a:schemeClr val="bg1"/>
                </a:solidFill>
              </a:rPr>
              <a:t>E.g.                  </a:t>
            </a:r>
            <a:r>
              <a:rPr lang="en-US" sz="4000" b="1" dirty="0">
                <a:solidFill>
                  <a:schemeClr val="bg1"/>
                </a:solidFill>
              </a:rPr>
              <a:t>2 quavers</a:t>
            </a: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          </a:t>
            </a:r>
            <a:r>
              <a:rPr lang="en-US" sz="4000" b="1" dirty="0">
                <a:solidFill>
                  <a:srgbClr val="FFFF00"/>
                </a:solidFill>
              </a:rPr>
              <a:t>½</a:t>
            </a:r>
            <a:r>
              <a:rPr lang="en-US" sz="4000" b="1" dirty="0">
                <a:solidFill>
                  <a:schemeClr val="bg1"/>
                </a:solidFill>
              </a:rPr>
              <a:t> + </a:t>
            </a:r>
            <a:r>
              <a:rPr lang="en-US" sz="4000" b="1" dirty="0">
                <a:solidFill>
                  <a:srgbClr val="FFFF00"/>
                </a:solidFill>
              </a:rPr>
              <a:t>½</a:t>
            </a:r>
            <a:r>
              <a:rPr lang="en-US" sz="4000" b="1" dirty="0">
                <a:solidFill>
                  <a:schemeClr val="bg1"/>
                </a:solidFill>
              </a:rPr>
              <a:t> = </a:t>
            </a:r>
            <a:r>
              <a:rPr lang="en-US" sz="4000" b="1" dirty="0">
                <a:solidFill>
                  <a:srgbClr val="FFFF00"/>
                </a:solidFill>
              </a:rPr>
              <a:t>1</a:t>
            </a:r>
          </a:p>
          <a:p>
            <a:endParaRPr lang="en-US" sz="32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                            2 semiquavers &amp; 1 quaver</a:t>
            </a:r>
          </a:p>
          <a:p>
            <a:endParaRPr lang="en-US" sz="1100" b="1" dirty="0">
              <a:solidFill>
                <a:schemeClr val="bg1"/>
              </a:solidFill>
            </a:endParaRPr>
          </a:p>
          <a:p>
            <a:r>
              <a:rPr lang="en-US" sz="4000" b="1" dirty="0">
                <a:solidFill>
                  <a:schemeClr val="bg1"/>
                </a:solidFill>
              </a:rPr>
              <a:t>           </a:t>
            </a:r>
            <a:r>
              <a:rPr lang="en-US" sz="2800" b="1" dirty="0">
                <a:solidFill>
                  <a:srgbClr val="FFFF00"/>
                </a:solidFill>
              </a:rPr>
              <a:t>¼</a:t>
            </a:r>
            <a:r>
              <a:rPr lang="en-US" sz="2800" b="1" dirty="0">
                <a:solidFill>
                  <a:schemeClr val="bg1"/>
                </a:solidFill>
              </a:rPr>
              <a:t> + </a:t>
            </a:r>
            <a:r>
              <a:rPr lang="en-US" sz="2800" b="1" dirty="0">
                <a:solidFill>
                  <a:srgbClr val="FFFF00"/>
                </a:solidFill>
              </a:rPr>
              <a:t>¼</a:t>
            </a:r>
            <a:r>
              <a:rPr lang="en-US" sz="2800" b="1" dirty="0">
                <a:solidFill>
                  <a:schemeClr val="bg1"/>
                </a:solidFill>
              </a:rPr>
              <a:t>  + </a:t>
            </a:r>
            <a:r>
              <a:rPr lang="en-US" sz="2800" b="1" dirty="0">
                <a:solidFill>
                  <a:srgbClr val="FFFF00"/>
                </a:solidFill>
              </a:rPr>
              <a:t>½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4000" b="1" dirty="0">
                <a:solidFill>
                  <a:schemeClr val="bg1"/>
                </a:solidFill>
              </a:rPr>
              <a:t>= </a:t>
            </a:r>
            <a:r>
              <a:rPr lang="en-US" sz="4000" b="1" dirty="0">
                <a:solidFill>
                  <a:srgbClr val="FFFF00"/>
                </a:solidFill>
              </a:rPr>
              <a:t>1</a:t>
            </a:r>
          </a:p>
        </p:txBody>
      </p:sp>
      <p:pic>
        <p:nvPicPr>
          <p:cNvPr id="7" name="Picture 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860BF2F-1FB3-C445-9AF5-3DD6DFFFA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461" y="2015642"/>
            <a:ext cx="1393624" cy="1044000"/>
          </a:xfrm>
          <a:prstGeom prst="rect">
            <a:avLst/>
          </a:prstGeom>
        </p:spPr>
      </p:pic>
      <p:pic>
        <p:nvPicPr>
          <p:cNvPr id="8" name="Picture 7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64B76A4C-97AC-C34D-8A3B-FEE1965B0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3461" y="3997416"/>
            <a:ext cx="1708398" cy="110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55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68BFB7-20B9-B24C-B7A3-C5BD16ED0958}"/>
              </a:ext>
            </a:extLst>
          </p:cNvPr>
          <p:cNvSpPr/>
          <p:nvPr/>
        </p:nvSpPr>
        <p:spPr>
          <a:xfrm>
            <a:off x="0" y="9865"/>
            <a:ext cx="12191999" cy="6894195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Now we are going to explore</a:t>
            </a: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4000" b="1" dirty="0">
              <a:solidFill>
                <a:schemeClr val="bg1"/>
              </a:solidFill>
            </a:endParaRPr>
          </a:p>
          <a:p>
            <a:endParaRPr lang="en-US" sz="2400" b="1" dirty="0">
              <a:solidFill>
                <a:schemeClr val="bg1"/>
              </a:solidFill>
            </a:endParaRPr>
          </a:p>
          <a:p>
            <a:endParaRPr lang="en-US" sz="2400" b="1" dirty="0">
              <a:solidFill>
                <a:schemeClr val="bg1"/>
              </a:solidFill>
            </a:endParaRPr>
          </a:p>
          <a:p>
            <a:endParaRPr lang="en-US" sz="2400" b="1" dirty="0">
              <a:solidFill>
                <a:schemeClr val="bg1"/>
              </a:solidFill>
            </a:endParaRPr>
          </a:p>
          <a:p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CE27C41-FC4B-AF45-B1BB-453A8B3A6801}"/>
              </a:ext>
            </a:extLst>
          </p:cNvPr>
          <p:cNvSpPr/>
          <p:nvPr/>
        </p:nvSpPr>
        <p:spPr>
          <a:xfrm>
            <a:off x="7084740" y="2475170"/>
            <a:ext cx="4497660" cy="25032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7DA909-21BE-B04E-9277-BF551487C559}"/>
              </a:ext>
            </a:extLst>
          </p:cNvPr>
          <p:cNvSpPr/>
          <p:nvPr/>
        </p:nvSpPr>
        <p:spPr>
          <a:xfrm>
            <a:off x="286971" y="4323801"/>
            <a:ext cx="6283162" cy="177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C10EB4-08F3-BC42-B49A-F78B63D8616E}"/>
              </a:ext>
            </a:extLst>
          </p:cNvPr>
          <p:cNvSpPr/>
          <p:nvPr/>
        </p:nvSpPr>
        <p:spPr>
          <a:xfrm>
            <a:off x="237065" y="2124530"/>
            <a:ext cx="6333068" cy="177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7378A5-8526-C049-8140-D671674A63F7}"/>
              </a:ext>
            </a:extLst>
          </p:cNvPr>
          <p:cNvSpPr/>
          <p:nvPr/>
        </p:nvSpPr>
        <p:spPr>
          <a:xfrm>
            <a:off x="2015065" y="857797"/>
            <a:ext cx="8128000" cy="769441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Notes that are </a:t>
            </a:r>
            <a:r>
              <a:rPr lang="en-US" sz="4400" b="1" dirty="0">
                <a:solidFill>
                  <a:srgbClr val="FFFF00"/>
                </a:solidFill>
              </a:rPr>
              <a:t>longer</a:t>
            </a:r>
            <a:r>
              <a:rPr lang="en-US" sz="4400" b="1" dirty="0">
                <a:solidFill>
                  <a:schemeClr val="bg1"/>
                </a:solidFill>
              </a:rPr>
              <a:t> than a beat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14E097-FA08-384C-B53F-34FE6FD81CCD}"/>
              </a:ext>
            </a:extLst>
          </p:cNvPr>
          <p:cNvSpPr txBox="1"/>
          <p:nvPr/>
        </p:nvSpPr>
        <p:spPr>
          <a:xfrm>
            <a:off x="1769954" y="2659587"/>
            <a:ext cx="1989246" cy="830997"/>
          </a:xfrm>
          <a:prstGeom prst="rect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Minim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D2422D-2908-4F47-B217-0EFAF216DF49}"/>
              </a:ext>
            </a:extLst>
          </p:cNvPr>
          <p:cNvSpPr txBox="1"/>
          <p:nvPr/>
        </p:nvSpPr>
        <p:spPr>
          <a:xfrm>
            <a:off x="1769954" y="4430543"/>
            <a:ext cx="2124713" cy="1569660"/>
          </a:xfrm>
          <a:prstGeom prst="rect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Dotted Minim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F45CBA-D5F8-FC4E-9CC5-97D6F4B5554D}"/>
              </a:ext>
            </a:extLst>
          </p:cNvPr>
          <p:cNvSpPr txBox="1"/>
          <p:nvPr/>
        </p:nvSpPr>
        <p:spPr>
          <a:xfrm>
            <a:off x="8398842" y="2687865"/>
            <a:ext cx="3014224" cy="830997"/>
          </a:xfrm>
          <a:prstGeom prst="rect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Semibreve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D08A669-5DA7-FF4D-A73A-4D148B42CEAE}"/>
              </a:ext>
            </a:extLst>
          </p:cNvPr>
          <p:cNvSpPr/>
          <p:nvPr/>
        </p:nvSpPr>
        <p:spPr>
          <a:xfrm>
            <a:off x="4377057" y="2662676"/>
            <a:ext cx="1989246" cy="861774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2 beats</a:t>
            </a:r>
            <a:endParaRPr lang="en-US" sz="2400" b="1" dirty="0">
              <a:solidFill>
                <a:schemeClr val="bg1"/>
              </a:solidFill>
            </a:endParaRPr>
          </a:p>
          <a:p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B5165A-7718-AC44-A1DA-800173B51630}"/>
              </a:ext>
            </a:extLst>
          </p:cNvPr>
          <p:cNvSpPr txBox="1"/>
          <p:nvPr/>
        </p:nvSpPr>
        <p:spPr>
          <a:xfrm>
            <a:off x="3893775" y="2721142"/>
            <a:ext cx="795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7864F8-6BD7-FD41-9A0D-3C2F1FC9FC2D}"/>
              </a:ext>
            </a:extLst>
          </p:cNvPr>
          <p:cNvSpPr txBox="1"/>
          <p:nvPr/>
        </p:nvSpPr>
        <p:spPr>
          <a:xfrm>
            <a:off x="3971078" y="4847588"/>
            <a:ext cx="795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026C13A-30A6-1B43-AB88-D15642B7D528}"/>
              </a:ext>
            </a:extLst>
          </p:cNvPr>
          <p:cNvSpPr/>
          <p:nvPr/>
        </p:nvSpPr>
        <p:spPr>
          <a:xfrm>
            <a:off x="4377057" y="4726021"/>
            <a:ext cx="1989246" cy="861774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3 beats</a:t>
            </a:r>
            <a:endParaRPr lang="en-US" sz="2400" b="1" dirty="0">
              <a:solidFill>
                <a:schemeClr val="bg1"/>
              </a:solidFill>
            </a:endParaRPr>
          </a:p>
          <a:p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AAB548-16BF-F445-A297-62265F058C24}"/>
              </a:ext>
            </a:extLst>
          </p:cNvPr>
          <p:cNvSpPr txBox="1"/>
          <p:nvPr/>
        </p:nvSpPr>
        <p:spPr>
          <a:xfrm>
            <a:off x="8398842" y="3845768"/>
            <a:ext cx="795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=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4A23831-01D5-3C4D-A73C-8A5E867D334F}"/>
              </a:ext>
            </a:extLst>
          </p:cNvPr>
          <p:cNvSpPr/>
          <p:nvPr/>
        </p:nvSpPr>
        <p:spPr>
          <a:xfrm>
            <a:off x="8911331" y="3707268"/>
            <a:ext cx="1989246" cy="861774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4 beats</a:t>
            </a:r>
            <a:endParaRPr lang="en-US" sz="2400" b="1" dirty="0">
              <a:solidFill>
                <a:schemeClr val="bg1"/>
              </a:solidFill>
            </a:endParaRPr>
          </a:p>
          <a:p>
            <a:endParaRPr lang="en-US" sz="1000" b="1" dirty="0">
              <a:solidFill>
                <a:schemeClr val="bg1"/>
              </a:solidFill>
            </a:endParaRPr>
          </a:p>
        </p:txBody>
      </p:sp>
      <p:pic>
        <p:nvPicPr>
          <p:cNvPr id="7" name="Picture 6" descr="A picture containing mirror&#10;&#10;Description automatically generated">
            <a:extLst>
              <a:ext uri="{FF2B5EF4-FFF2-40B4-BE49-F238E27FC236}">
                <a16:creationId xmlns:a16="http://schemas.microsoft.com/office/drawing/2014/main" id="{27F07C43-972A-174E-8F48-E8F62C75D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285" y="4501601"/>
            <a:ext cx="914400" cy="1422400"/>
          </a:xfrm>
          <a:prstGeom prst="rect">
            <a:avLst/>
          </a:prstGeom>
        </p:spPr>
      </p:pic>
      <p:pic>
        <p:nvPicPr>
          <p:cNvPr id="9" name="Picture 8" descr="A picture containing mirror&#10;&#10;Description automatically generated">
            <a:extLst>
              <a:ext uri="{FF2B5EF4-FFF2-40B4-BE49-F238E27FC236}">
                <a16:creationId xmlns:a16="http://schemas.microsoft.com/office/drawing/2014/main" id="{1E16F0CB-FFA8-2B4C-9D04-662B74387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23" y="2363885"/>
            <a:ext cx="774700" cy="1422400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E9A9887F-6D21-E144-94BC-B31A53AF0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7990" y="2703603"/>
            <a:ext cx="1014003" cy="85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64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  <p:bldP spid="18" grpId="0" animBg="1"/>
      <p:bldP spid="19" grpId="0" animBg="1"/>
      <p:bldP spid="21" grpId="0" animBg="1"/>
      <p:bldP spid="23" grpId="0" animBg="1"/>
      <p:bldP spid="24" grpId="0" animBg="1"/>
      <p:bldP spid="25" grpId="0"/>
      <p:bldP spid="26" grpId="0"/>
      <p:bldP spid="27" grpId="0" animBg="1"/>
      <p:bldP spid="29" grpId="0"/>
      <p:bldP spid="3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</TotalTime>
  <Words>889</Words>
  <Application>Microsoft Macintosh PowerPoint</Application>
  <PresentationFormat>Widescreen</PresentationFormat>
  <Paragraphs>236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Whale, R (Bradfield - Teacher)</dc:creator>
  <cp:lastModifiedBy>Whale, R (Bradfield - Teacher)</cp:lastModifiedBy>
  <cp:revision>163</cp:revision>
  <dcterms:created xsi:type="dcterms:W3CDTF">2020-08-27T10:33:49Z</dcterms:created>
  <dcterms:modified xsi:type="dcterms:W3CDTF">2020-09-24T17:47:21Z</dcterms:modified>
</cp:coreProperties>
</file>